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8"/>
  </p:notesMasterIdLst>
  <p:sldIdLst>
    <p:sldId id="256" r:id="rId2"/>
    <p:sldId id="352" r:id="rId3"/>
    <p:sldId id="353" r:id="rId4"/>
    <p:sldId id="257" r:id="rId5"/>
    <p:sldId id="346" r:id="rId6"/>
    <p:sldId id="265" r:id="rId7"/>
    <p:sldId id="258" r:id="rId8"/>
    <p:sldId id="259" r:id="rId9"/>
    <p:sldId id="260" r:id="rId10"/>
    <p:sldId id="261" r:id="rId11"/>
    <p:sldId id="355" r:id="rId12"/>
    <p:sldId id="354" r:id="rId13"/>
    <p:sldId id="262" r:id="rId14"/>
    <p:sldId id="264" r:id="rId15"/>
    <p:sldId id="356" r:id="rId16"/>
    <p:sldId id="268" r:id="rId17"/>
    <p:sldId id="347" r:id="rId18"/>
    <p:sldId id="269" r:id="rId19"/>
    <p:sldId id="270" r:id="rId20"/>
    <p:sldId id="271" r:id="rId21"/>
    <p:sldId id="272" r:id="rId22"/>
    <p:sldId id="273" r:id="rId23"/>
    <p:sldId id="274" r:id="rId24"/>
    <p:sldId id="275" r:id="rId25"/>
    <p:sldId id="357" r:id="rId26"/>
    <p:sldId id="277" r:id="rId27"/>
    <p:sldId id="278" r:id="rId28"/>
    <p:sldId id="279" r:id="rId29"/>
    <p:sldId id="280" r:id="rId30"/>
    <p:sldId id="281" r:id="rId31"/>
    <p:sldId id="282" r:id="rId32"/>
    <p:sldId id="358" r:id="rId33"/>
    <p:sldId id="284" r:id="rId34"/>
    <p:sldId id="285" r:id="rId35"/>
    <p:sldId id="286" r:id="rId36"/>
    <p:sldId id="287" r:id="rId37"/>
    <p:sldId id="348" r:id="rId38"/>
    <p:sldId id="304" r:id="rId39"/>
    <p:sldId id="359" r:id="rId40"/>
    <p:sldId id="319" r:id="rId41"/>
    <p:sldId id="360" r:id="rId42"/>
    <p:sldId id="361" r:id="rId43"/>
    <p:sldId id="362" r:id="rId44"/>
    <p:sldId id="363" r:id="rId45"/>
    <p:sldId id="328" r:id="rId46"/>
    <p:sldId id="364" r:id="rId47"/>
    <p:sldId id="367" r:id="rId48"/>
    <p:sldId id="370" r:id="rId49"/>
    <p:sldId id="369" r:id="rId50"/>
    <p:sldId id="365" r:id="rId51"/>
    <p:sldId id="366" r:id="rId52"/>
    <p:sldId id="368" r:id="rId53"/>
    <p:sldId id="334" r:id="rId54"/>
    <p:sldId id="335" r:id="rId55"/>
    <p:sldId id="336" r:id="rId56"/>
    <p:sldId id="337" r:id="rId57"/>
  </p:sldIdLst>
  <p:sldSz cx="12192000" cy="6858000"/>
  <p:notesSz cx="6858000" cy="9144000"/>
  <p:embeddedFontLst>
    <p:embeddedFont>
      <p:font typeface="Aarcover" pitchFamily="2" charset="0"/>
      <p:regular r:id="rId59"/>
    </p:embeddedFont>
    <p:embeddedFont>
      <p:font typeface="Arial Black" panose="020B0A04020102020204" pitchFamily="34" charset="0"/>
      <p:bold r:id="rId60"/>
    </p:embeddedFont>
    <p:embeddedFont>
      <p:font typeface="Cambria" panose="02040503050406030204" pitchFamily="18" charset="0"/>
      <p:regular r:id="rId61"/>
      <p:bold r:id="rId62"/>
      <p:italic r:id="rId63"/>
      <p:boldItalic r:id="rId64"/>
    </p:embeddedFont>
    <p:embeddedFont>
      <p:font typeface="Cambria Math" panose="02040503050406030204" pitchFamily="18" charset="0"/>
      <p:regular r:id="rId65"/>
    </p:embeddedFont>
    <p:embeddedFont>
      <p:font typeface="Comic Sans MS" panose="030F0702030302020204" pitchFamily="66"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08" autoAdjust="0"/>
  </p:normalViewPr>
  <p:slideViewPr>
    <p:cSldViewPr snapToGrid="0">
      <p:cViewPr varScale="1">
        <p:scale>
          <a:sx n="99" d="100"/>
          <a:sy n="99"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1A32F-6422-48CD-BD75-42FB3E26509F}"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808A7-53AE-4153-AC02-97327BF63A62}" type="slidenum">
              <a:rPr lang="en-US" smtClean="0"/>
              <a:t>‹#›</a:t>
            </a:fld>
            <a:endParaRPr lang="en-US"/>
          </a:p>
        </p:txBody>
      </p:sp>
    </p:spTree>
    <p:extLst>
      <p:ext uri="{BB962C8B-B14F-4D97-AF65-F5344CB8AC3E}">
        <p14:creationId xmlns:p14="http://schemas.microsoft.com/office/powerpoint/2010/main" val="338839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2023 Standard EM1 (Electric fields)</a:t>
            </a:r>
          </a:p>
        </p:txBody>
      </p:sp>
      <p:sp>
        <p:nvSpPr>
          <p:cNvPr id="4" name="Slide Number Placeholder 3"/>
          <p:cNvSpPr>
            <a:spLocks noGrp="1"/>
          </p:cNvSpPr>
          <p:nvPr>
            <p:ph type="sldNum" sz="quarter" idx="5"/>
          </p:nvPr>
        </p:nvSpPr>
        <p:spPr/>
        <p:txBody>
          <a:bodyPr/>
          <a:lstStyle/>
          <a:p>
            <a:fld id="{B60808A7-53AE-4153-AC02-97327BF63A62}" type="slidenum">
              <a:rPr lang="en-US" smtClean="0"/>
              <a:t>1</a:t>
            </a:fld>
            <a:endParaRPr lang="en-US"/>
          </a:p>
        </p:txBody>
      </p:sp>
    </p:spTree>
    <p:extLst>
      <p:ext uri="{BB962C8B-B14F-4D97-AF65-F5344CB8AC3E}">
        <p14:creationId xmlns:p14="http://schemas.microsoft.com/office/powerpoint/2010/main" val="305700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EA2696-287C-4673-B7F9-337C00D3AF3C}" type="slidenum">
              <a:rPr lang="en-US" altLang="en-US" smtClean="0"/>
              <a:pPr/>
              <a:t>13</a:t>
            </a:fld>
            <a:endParaRPr lang="en-US" altLang="en-US" dirty="0"/>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E270BD-F928-4108-B384-A84F0EFF7697}" type="slidenum">
              <a:rPr lang="en-US" altLang="en-US" smtClean="0"/>
              <a:pPr/>
              <a:t>14</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18.2</a:t>
            </a:r>
          </a:p>
          <a:p>
            <a:r>
              <a:rPr lang="en-US" dirty="0"/>
              <a:t>OpenStax College Physics 2e 18.3</a:t>
            </a:r>
          </a:p>
        </p:txBody>
      </p:sp>
      <p:sp>
        <p:nvSpPr>
          <p:cNvPr id="4" name="Slide Number Placeholder 3"/>
          <p:cNvSpPr>
            <a:spLocks noGrp="1"/>
          </p:cNvSpPr>
          <p:nvPr>
            <p:ph type="sldNum" sz="quarter" idx="5"/>
          </p:nvPr>
        </p:nvSpPr>
        <p:spPr/>
        <p:txBody>
          <a:bodyPr/>
          <a:lstStyle/>
          <a:p>
            <a:fld id="{B60808A7-53AE-4153-AC02-97327BF63A62}" type="slidenum">
              <a:rPr lang="en-US" smtClean="0"/>
              <a:t>15</a:t>
            </a:fld>
            <a:endParaRPr lang="en-US"/>
          </a:p>
        </p:txBody>
      </p:sp>
    </p:spTree>
    <p:extLst>
      <p:ext uri="{BB962C8B-B14F-4D97-AF65-F5344CB8AC3E}">
        <p14:creationId xmlns:p14="http://schemas.microsoft.com/office/powerpoint/2010/main" val="158389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09FFAB-4387-47C8-BA8E-DDF26B600402}" type="slidenum">
              <a:rPr lang="en-US" altLang="en-US" smtClean="0"/>
              <a:pPr/>
              <a:t>16</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6E09FB-E8E5-45C1-A9FF-6246BCF70D79}" type="slidenum">
              <a:rPr lang="en-US" altLang="en-US" smtClean="0"/>
              <a:pPr/>
              <a:t>18</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89CE4E-C684-4724-861E-2CF115E785A6}" type="slidenum">
              <a:rPr lang="en-US" altLang="en-US" smtClean="0"/>
              <a:pPr/>
              <a:t>19</a:t>
            </a:fld>
            <a:endParaRPr lang="en-US" altLang="en-US" dirty="0"/>
          </a:p>
        </p:txBody>
      </p:sp>
      <p:sp>
        <p:nvSpPr>
          <p:cNvPr id="6758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758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𝐹</m:t>
                      </m:r>
                      <m:r>
                        <a:rPr lang="en-US" altLang="en-US" i="1" dirty="0" smtClean="0">
                          <a:latin typeface="Cambria Math"/>
                        </a:rPr>
                        <m:t>=</m:t>
                      </m:r>
                      <m:f>
                        <m:fPr>
                          <m:ctrlPr>
                            <a:rPr lang="en-US" altLang="en-US" b="0" i="1" dirty="0" smtClean="0">
                              <a:latin typeface="Cambria Math" panose="02040503050406030204" pitchFamily="18" charset="0"/>
                            </a:rPr>
                          </m:ctrlPr>
                        </m:fPr>
                        <m:num>
                          <m:d>
                            <m:dPr>
                              <m:ctrlPr>
                                <a:rPr lang="en-US" altLang="en-US" b="0" i="1" dirty="0" smtClean="0">
                                  <a:latin typeface="Cambria Math" panose="02040503050406030204" pitchFamily="18" charset="0"/>
                                </a:rPr>
                              </m:ctrlPr>
                            </m:dPr>
                            <m:e>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b="0"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e>
                          </m:d>
                          <m:d>
                            <m:dPr>
                              <m:ctrlPr>
                                <a:rPr lang="en-US" altLang="en-US" b="0" i="1" dirty="0" smtClean="0">
                                  <a:latin typeface="Cambria Math" panose="02040503050406030204" pitchFamily="18" charset="0"/>
                                </a:rPr>
                              </m:ctrlPr>
                            </m:dPr>
                            <m:e>
                              <m:d>
                                <m:dPr>
                                  <m:ctrlPr>
                                    <a:rPr lang="en-US" altLang="en-US" b="0" i="1" dirty="0" smtClean="0">
                                      <a:latin typeface="Cambria Math" panose="02040503050406030204" pitchFamily="18" charset="0"/>
                                    </a:rPr>
                                  </m:ctrlPr>
                                </m:dPr>
                                <m:e>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−19</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−19</m:t>
                                      </m:r>
                                    </m:sup>
                                  </m:sSup>
                                  <m:r>
                                    <a:rPr lang="en-US" altLang="en-US" i="1" dirty="0" smtClean="0">
                                      <a:latin typeface="Cambria Math"/>
                                    </a:rPr>
                                    <m:t> </m:t>
                                  </m:r>
                                  <m:r>
                                    <a:rPr lang="en-US" altLang="en-US" i="1" dirty="0" smtClean="0">
                                      <a:latin typeface="Cambria Math"/>
                                    </a:rPr>
                                    <m:t>𝐶</m:t>
                                  </m:r>
                                </m:e>
                              </m:d>
                            </m:e>
                          </m:d>
                        </m:num>
                        <m:den>
                          <m:sSup>
                            <m:sSupPr>
                              <m:ctrlPr>
                                <a:rPr lang="en-US" altLang="en-US" b="0" i="1" dirty="0" smtClean="0">
                                  <a:latin typeface="Cambria Math" panose="02040503050406030204" pitchFamily="18" charset="0"/>
                                </a:rPr>
                              </m:ctrlPr>
                            </m:sSupPr>
                            <m:e>
                              <m:d>
                                <m:dPr>
                                  <m:ctrlPr>
                                    <a:rPr lang="en-US" altLang="en-US" b="0" i="1" dirty="0" smtClean="0">
                                      <a:latin typeface="Cambria Math" panose="02040503050406030204" pitchFamily="18" charset="0"/>
                                    </a:rPr>
                                  </m:ctrlPr>
                                </m:dPr>
                                <m:e>
                                  <m:r>
                                    <a:rPr lang="en-US" altLang="en-US" i="1" dirty="0" smtClean="0">
                                      <a:latin typeface="Cambria Math"/>
                                    </a:rPr>
                                    <m:t>5.29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−11</m:t>
                                      </m:r>
                                    </m:sup>
                                  </m:sSup>
                                  <m:r>
                                    <a:rPr lang="en-US" altLang="en-US" b="0" i="1" dirty="0" smtClean="0">
                                      <a:latin typeface="Cambria Math"/>
                                    </a:rPr>
                                    <m:t>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=8.22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−8</m:t>
                          </m:r>
                        </m:sup>
                      </m:sSup>
                      <m:r>
                        <a:rPr lang="en-US" altLang="en-US" i="1" dirty="0" smtClean="0">
                          <a:latin typeface="Cambria Math"/>
                        </a:rPr>
                        <m:t> </m:t>
                      </m:r>
                      <m:r>
                        <a:rPr lang="en-US" altLang="en-US" i="1" dirty="0" smtClean="0">
                          <a:latin typeface="Cambria Math"/>
                        </a:rPr>
                        <m:t>𝑁</m:t>
                      </m:r>
                    </m:oMath>
                  </m:oMathPara>
                </a14:m>
                <a:endParaRPr lang="en-US" altLang="en-US" dirty="0"/>
              </a:p>
            </p:txBody>
          </p:sp>
        </mc:Choice>
        <mc:Fallback xmlns="">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a:t>
                </a:r>
                <a:r>
                  <a:rPr lang="en-US" altLang="en-US" b="0" i="0" dirty="0" smtClean="0">
                    <a:latin typeface="Cambria Math"/>
                  </a:rPr>
                  <a:t>(</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〗^(−19)  </a:t>
                </a:r>
                <a:r>
                  <a:rPr lang="en-US" altLang="en-US" i="0" dirty="0" smtClean="0">
                    <a:latin typeface="Cambria Math"/>
                  </a:rPr>
                  <a:t>𝐶)(1.6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〗^(−19) </a:t>
                </a:r>
                <a:r>
                  <a:rPr lang="en-US" altLang="en-US" i="0" dirty="0" smtClean="0">
                    <a:latin typeface="Cambria Math"/>
                  </a:rPr>
                  <a:t> 𝐶)</a:t>
                </a:r>
                <a:r>
                  <a:rPr lang="en-US" altLang="en-US" b="0" i="0" dirty="0" smtClean="0">
                    <a:latin typeface="Cambria Math"/>
                  </a:rPr>
                  <a:t>)/(</a:t>
                </a:r>
                <a:r>
                  <a:rPr lang="en-US" altLang="en-US" i="0" dirty="0" smtClean="0">
                    <a:latin typeface="Cambria Math"/>
                  </a:rPr>
                  <a:t>5.29</a:t>
                </a:r>
                <a:r>
                  <a:rPr lang="en-US" altLang="en-US" b="0" i="0" dirty="0" smtClean="0">
                    <a:latin typeface="Cambria Math"/>
                  </a:rPr>
                  <a:t>×〖</a:t>
                </a:r>
                <a:r>
                  <a:rPr lang="en-US" altLang="en-US" i="0" dirty="0" smtClean="0">
                    <a:latin typeface="Cambria Math"/>
                  </a:rPr>
                  <a:t>10</a:t>
                </a:r>
                <a:r>
                  <a:rPr lang="en-US" altLang="en-US" b="0" i="0" dirty="0" smtClean="0">
                    <a:latin typeface="Cambria Math"/>
                  </a:rPr>
                  <a:t>〗^(−11)  </a:t>
                </a:r>
                <a:r>
                  <a:rPr lang="en-US" altLang="en-US" i="0" dirty="0" smtClean="0">
                    <a:latin typeface="Cambria Math"/>
                  </a:rPr>
                  <a:t>𝑚)</a:t>
                </a:r>
                <a:r>
                  <a:rPr lang="en-US" altLang="en-US" b="0" i="0" dirty="0" smtClean="0">
                    <a:latin typeface="Cambria Math"/>
                  </a:rPr>
                  <a:t>^2 </a:t>
                </a:r>
                <a:r>
                  <a:rPr lang="en-US" altLang="en-US" i="0" dirty="0" smtClean="0">
                    <a:latin typeface="Cambria Math"/>
                  </a:rPr>
                  <a:t>=8.22</a:t>
                </a:r>
                <a:r>
                  <a:rPr lang="en-US" altLang="en-US" b="0" i="0" dirty="0" smtClean="0">
                    <a:latin typeface="Cambria Math"/>
                  </a:rPr>
                  <a:t>×〖</a:t>
                </a:r>
                <a:r>
                  <a:rPr lang="en-US" altLang="en-US" i="0" dirty="0" smtClean="0">
                    <a:latin typeface="Cambria Math"/>
                  </a:rPr>
                  <a:t>10</a:t>
                </a:r>
                <a:r>
                  <a:rPr lang="en-US" altLang="en-US" b="0" i="0" dirty="0" smtClean="0">
                    <a:latin typeface="Cambria Math"/>
                  </a:rPr>
                  <a:t>〗^(−8) </a:t>
                </a:r>
                <a:r>
                  <a:rPr lang="en-US" altLang="en-US" i="0" dirty="0" smtClean="0">
                    <a:latin typeface="Cambria Math"/>
                  </a:rPr>
                  <a:t> 𝑁</a:t>
                </a:r>
                <a:endParaRPr lang="en-US" altLang="en-US" dirty="0" smtClean="0"/>
              </a:p>
            </p:txBody>
          </p:sp>
        </mc:Fallback>
      </mc:AlternateContent>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381000" y="685800"/>
            <a:ext cx="6096000" cy="342900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24FA38-4163-4064-9089-A801C8B844ED}" type="slidenum">
              <a:rPr lang="en-US" altLang="en-US" smtClean="0"/>
              <a:pPr/>
              <a:t>20</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FC6936-E82A-47A1-8C1C-D76E0FA81B2A}" type="slidenum">
              <a:rPr lang="en-US" altLang="en-US" smtClean="0"/>
              <a:pPr/>
              <a:t>21</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55944B-118F-4AAD-ABAC-1E5C7C6CF25D}" type="slidenum">
              <a:rPr lang="en-US" altLang="en-US" smtClean="0"/>
              <a:pPr/>
              <a:t>22</a:t>
            </a:fld>
            <a:endParaRPr lang="en-US" altLang="en-US" dirty="0"/>
          </a:p>
        </p:txBody>
      </p:sp>
      <p:sp>
        <p:nvSpPr>
          <p:cNvPr id="7065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066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 xmlns:m="http://schemas.openxmlformats.org/officeDocument/2006/math">
                    <m:sSub>
                      <m:sSubPr>
                        <m:ctrlPr>
                          <a:rPr lang="en-US" altLang="en-US" b="0" i="1" dirty="0" smtClean="0">
                            <a:latin typeface="Cambria Math" panose="02040503050406030204" pitchFamily="18" charset="0"/>
                          </a:rPr>
                        </m:ctrlPr>
                      </m:sSubPr>
                      <m:e>
                        <m:r>
                          <a:rPr lang="en-US" altLang="en-US" b="0" i="1" dirty="0" smtClean="0">
                            <a:latin typeface="Cambria Math"/>
                          </a:rPr>
                          <m:t>𝐹</m:t>
                        </m:r>
                      </m:e>
                      <m:sub>
                        <m:r>
                          <a:rPr lang="en-US" altLang="en-US" b="0" i="1" dirty="0" smtClean="0">
                            <a:latin typeface="Cambria Math"/>
                          </a:rPr>
                          <m:t>12</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0.1 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−5.39 </m:t>
                    </m:r>
                    <m:r>
                      <a:rPr lang="en-US" altLang="en-US" i="1" dirty="0" smtClean="0">
                        <a:latin typeface="Cambria Math"/>
                      </a:rPr>
                      <m:t>𝑁</m:t>
                    </m:r>
                    <m:r>
                      <a:rPr lang="en-US" altLang="en-US" i="1" dirty="0" smtClean="0">
                        <a:latin typeface="Cambria Math"/>
                      </a:rPr>
                      <m:t> </m:t>
                    </m:r>
                  </m:oMath>
                </a14:m>
                <a:r>
                  <a:rPr lang="en-US" altLang="en-US" dirty="0"/>
                  <a:t>(</a:t>
                </a:r>
                <a:r>
                  <a:rPr lang="en-US" altLang="en-US" dirty="0" err="1"/>
                  <a:t>neg</a:t>
                </a:r>
                <a:r>
                  <a:rPr lang="en-US" altLang="en-US" dirty="0"/>
                  <a:t> because pulling in – direction)</a:t>
                </a:r>
              </a:p>
              <a:p>
                <a:pPr eaLnBrk="1" hangingPunct="1"/>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5</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0.3 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1.50 </m:t>
                    </m:r>
                    <m:r>
                      <a:rPr lang="en-US" altLang="en-US" i="1" dirty="0" smtClean="0">
                        <a:latin typeface="Cambria Math"/>
                      </a:rPr>
                      <m:t>𝑁</m:t>
                    </m:r>
                  </m:oMath>
                </a14:m>
                <a:r>
                  <a:rPr lang="en-US" altLang="en-US" dirty="0"/>
                  <a:t> (</a:t>
                </a:r>
                <a:r>
                  <a:rPr lang="en-US" altLang="en-US" dirty="0" err="1"/>
                  <a:t>pos</a:t>
                </a:r>
                <a:r>
                  <a:rPr lang="en-US" altLang="en-US" dirty="0"/>
                  <a:t> because pulling in + direction)</a:t>
                </a:r>
              </a:p>
              <a:p>
                <a:pPr eaLnBrk="1" hangingPunct="1"/>
                <a14:m>
                  <m:oMath xmlns:m="http://schemas.openxmlformats.org/officeDocument/2006/math">
                    <m:r>
                      <a:rPr lang="en-US" altLang="en-US" i="1" dirty="0" smtClean="0">
                        <a:latin typeface="Cambria Math"/>
                      </a:rPr>
                      <m:t>𝐹</m:t>
                    </m:r>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=−5.39 </m:t>
                    </m:r>
                    <m:r>
                      <a:rPr lang="en-US" altLang="en-US" i="1" dirty="0" smtClean="0">
                        <a:latin typeface="Cambria Math"/>
                      </a:rPr>
                      <m:t>𝑁</m:t>
                    </m:r>
                    <m:r>
                      <a:rPr lang="en-US" altLang="en-US" i="1" dirty="0" smtClean="0">
                        <a:latin typeface="Cambria Math"/>
                      </a:rPr>
                      <m:t>+1.50 </m:t>
                    </m:r>
                    <m:r>
                      <a:rPr lang="en-US" altLang="en-US" i="1" dirty="0" smtClean="0">
                        <a:latin typeface="Cambria Math"/>
                      </a:rPr>
                      <m:t>𝑁</m:t>
                    </m:r>
                    <m:r>
                      <a:rPr lang="en-US" altLang="en-US" i="1" dirty="0" smtClean="0">
                        <a:latin typeface="Cambria Math"/>
                      </a:rPr>
                      <m:t>=−3.89 </m:t>
                    </m:r>
                    <m:r>
                      <a:rPr lang="en-US" altLang="en-US" i="1" dirty="0" smtClean="0">
                        <a:latin typeface="Cambria Math"/>
                      </a:rPr>
                      <m:t>𝑁</m:t>
                    </m:r>
                  </m:oMath>
                </a14:m>
                <a:r>
                  <a:rPr lang="en-US" altLang="en-US" dirty="0"/>
                  <a:t> </a:t>
                </a:r>
              </a:p>
            </p:txBody>
          </p:sp>
        </mc:Choice>
        <mc:Fallback xmlns="">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i="0" dirty="0" smtClean="0">
                    <a:latin typeface="Cambria Math"/>
                  </a:rPr>
                  <a:t>𝐹_12</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(2</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𝐶)/(0.1 𝑚)</a:t>
                </a:r>
                <a:r>
                  <a:rPr lang="en-US" altLang="en-US" b="0" i="0" dirty="0" smtClean="0">
                    <a:latin typeface="Cambria Math"/>
                  </a:rPr>
                  <a:t>^2  </a:t>
                </a:r>
                <a:r>
                  <a:rPr lang="en-US" altLang="en-US" i="0" dirty="0" smtClean="0">
                    <a:latin typeface="Cambria Math"/>
                  </a:rPr>
                  <a:t> = −5.39 𝑁 </a:t>
                </a:r>
                <a:r>
                  <a:rPr lang="en-US" altLang="en-US" dirty="0" smtClean="0"/>
                  <a:t>(</a:t>
                </a:r>
                <a:r>
                  <a:rPr lang="en-US" altLang="en-US" dirty="0" err="1" smtClean="0"/>
                  <a:t>neg</a:t>
                </a:r>
                <a:r>
                  <a:rPr lang="en-US" altLang="en-US" dirty="0" smtClean="0"/>
                  <a:t> because pulling in – direction)</a:t>
                </a:r>
              </a:p>
              <a:p>
                <a:pPr eaLnBrk="1" hangingPunct="1"/>
                <a:r>
                  <a:rPr lang="en-US" altLang="en-US" i="0" dirty="0" smtClean="0">
                    <a:latin typeface="Cambria Math"/>
                  </a:rPr>
                  <a:t>𝐹</a:t>
                </a:r>
                <a:r>
                  <a:rPr lang="en-US" altLang="en-US" b="0" i="0" dirty="0" smtClean="0">
                    <a:latin typeface="Cambria Math"/>
                  </a:rPr>
                  <a:t>_23</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(5</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𝐶)/(0.3 𝑚)</a:t>
                </a:r>
                <a:r>
                  <a:rPr lang="en-US" altLang="en-US" b="0" i="0" dirty="0" smtClean="0">
                    <a:latin typeface="Cambria Math"/>
                  </a:rPr>
                  <a:t>^2  </a:t>
                </a:r>
                <a:r>
                  <a:rPr lang="en-US" altLang="en-US" i="0" dirty="0" smtClean="0">
                    <a:latin typeface="Cambria Math"/>
                  </a:rPr>
                  <a:t> = 1.50 𝑁</a:t>
                </a:r>
                <a:r>
                  <a:rPr lang="en-US" altLang="en-US" dirty="0" smtClean="0"/>
                  <a:t> (</a:t>
                </a:r>
                <a:r>
                  <a:rPr lang="en-US" altLang="en-US" dirty="0" err="1" smtClean="0"/>
                  <a:t>pos</a:t>
                </a:r>
                <a:r>
                  <a:rPr lang="en-US" altLang="en-US" dirty="0" smtClean="0"/>
                  <a:t> because pulling in + direction)</a:t>
                </a:r>
              </a:p>
              <a:p>
                <a:pPr eaLnBrk="1" hangingPunct="1"/>
                <a:r>
                  <a:rPr lang="en-US" altLang="en-US" i="0" dirty="0" smtClean="0">
                    <a:latin typeface="Cambria Math"/>
                  </a:rPr>
                  <a:t>𝐹=𝐹</a:t>
                </a:r>
                <a:r>
                  <a:rPr lang="en-US" altLang="en-US" b="0" i="0" dirty="0" smtClean="0">
                    <a:latin typeface="Cambria Math"/>
                  </a:rPr>
                  <a:t>_12</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=−5.39 𝑁+1.50 𝑁=−3.89 𝑁</a:t>
                </a:r>
                <a:r>
                  <a:rPr lang="en-US" altLang="en-US" dirty="0" smtClean="0"/>
                  <a:t> </a:t>
                </a:r>
                <a:endParaRPr lang="en-US" altLang="en-US" dirty="0" smtClean="0"/>
              </a:p>
            </p:txBody>
          </p:sp>
        </mc:Fallback>
      </mc:AlternateContent>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06B6DF-4567-4171-9ECC-509E487A453C}" type="slidenum">
              <a:rPr lang="en-US" altLang="en-US" smtClean="0"/>
              <a:pPr/>
              <a:t>23</a:t>
            </a:fld>
            <a:endParaRPr lang="en-US" alt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0.3 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.599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𝑟</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0.1</m:t>
                              </m:r>
                            </m:e>
                            <m:sup>
                              <m:r>
                                <a:rPr lang="en-US" altLang="en-US" b="0" i="1" dirty="0" smtClean="0">
                                  <a:latin typeface="Cambria Math"/>
                                  <a:sym typeface="Symbol" pitchFamily="18" charset="2"/>
                                </a:rPr>
                                <m:t>2</m:t>
                              </m:r>
                            </m:sup>
                          </m:sSup>
                          <m:r>
                            <a:rPr lang="en-US" altLang="en-US" i="1" dirty="0" smtClean="0">
                              <a:latin typeface="Cambria Math"/>
                              <a:sym typeface="Symbol" pitchFamily="18" charset="2"/>
                            </a:rPr>
                            <m:t> + </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0.2</m:t>
                              </m:r>
                            </m:e>
                            <m:sup>
                              <m:r>
                                <a:rPr lang="en-US" altLang="en-US" b="0" i="1" dirty="0" smtClean="0">
                                  <a:latin typeface="Cambria Math"/>
                                  <a:sym typeface="Symbol" pitchFamily="18" charset="2"/>
                                </a:rPr>
                                <m:t>2</m:t>
                              </m:r>
                            </m:sup>
                          </m:sSup>
                        </m:e>
                      </m:rad>
                      <m:r>
                        <a:rPr lang="en-US" altLang="en-US" i="1" dirty="0" smtClean="0">
                          <a:latin typeface="Cambria Math"/>
                          <a:sym typeface="Symbol" pitchFamily="18" charset="2"/>
                        </a:rPr>
                        <m:t> = .2236 </m:t>
                      </m:r>
                      <m:r>
                        <a:rPr lang="en-US" altLang="en-US" i="1" dirty="0" smtClean="0">
                          <a:latin typeface="Cambria Math"/>
                          <a:sym typeface="Symbol" pitchFamily="18" charset="2"/>
                        </a:rPr>
                        <m:t>𝑚</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m:rPr>
                              <m:sty m:val="p"/>
                            </m:rPr>
                            <a:rPr lang="en-US" altLang="en-US" i="0" dirty="0" smtClean="0">
                              <a:latin typeface="Cambria Math"/>
                              <a:sym typeface="Symbol" pitchFamily="18" charset="2"/>
                            </a:rPr>
                            <m:t>cos</m:t>
                          </m:r>
                        </m:e>
                        <m:sup>
                          <m:r>
                            <a:rPr lang="en-US" altLang="en-US" b="0" i="1" dirty="0" smtClean="0">
                              <a:latin typeface="Cambria Math"/>
                              <a:sym typeface="Symbol" pitchFamily="18" charset="2"/>
                            </a:rPr>
                            <m:t>−1</m:t>
                          </m:r>
                        </m:sup>
                      </m:sSup>
                      <m:r>
                        <a:rPr lang="en-US" altLang="en-US" i="1" dirty="0" smtClean="0">
                          <a:latin typeface="Cambria Math"/>
                          <a:sym typeface="Symbol" pitchFamily="18" charset="2"/>
                        </a:rPr>
                        <m:t> </m:t>
                      </m:r>
                      <m:d>
                        <m:dPr>
                          <m:ctrlPr>
                            <a:rPr lang="en-US" altLang="en-US" b="0" i="1" dirty="0" smtClean="0">
                              <a:latin typeface="Cambria Math" panose="02040503050406030204" pitchFamily="18" charset="0"/>
                              <a:sym typeface="Symbol" pitchFamily="18" charset="2"/>
                            </a:rPr>
                          </m:ctrlPr>
                        </m:dPr>
                        <m:e>
                          <m:f>
                            <m:fPr>
                              <m:ctrlPr>
                                <a:rPr lang="en-US" altLang="en-US" b="0" i="1" dirty="0" smtClean="0">
                                  <a:latin typeface="Cambria Math" panose="02040503050406030204" pitchFamily="18" charset="0"/>
                                  <a:sym typeface="Symbol" pitchFamily="18" charset="2"/>
                                </a:rPr>
                              </m:ctrlPr>
                            </m:fPr>
                            <m:num>
                              <m:r>
                                <a:rPr lang="en-US" altLang="en-US" i="1" dirty="0" smtClean="0">
                                  <a:latin typeface="Cambria Math"/>
                                  <a:sym typeface="Symbol" pitchFamily="18" charset="2"/>
                                </a:rPr>
                                <m:t>.1</m:t>
                              </m:r>
                            </m:num>
                            <m:den>
                              <m:r>
                                <a:rPr lang="en-US" altLang="en-US" i="1" dirty="0" smtClean="0">
                                  <a:latin typeface="Cambria Math"/>
                                  <a:sym typeface="Symbol" pitchFamily="18" charset="2"/>
                                </a:rPr>
                                <m:t>.2236</m:t>
                              </m:r>
                            </m:den>
                          </m:f>
                        </m:e>
                      </m:d>
                      <m:r>
                        <a:rPr lang="en-US" altLang="en-US" i="1" dirty="0" smtClean="0">
                          <a:latin typeface="Cambria Math"/>
                          <a:sym typeface="Symbol" pitchFamily="18" charset="2"/>
                        </a:rPr>
                        <m:t> = 63.4 </m:t>
                      </m:r>
                      <m:r>
                        <m:rPr>
                          <m:sty m:val="p"/>
                        </m:rPr>
                        <a:rPr lang="en-US" altLang="en-US" i="1" dirty="0" err="1" smtClean="0">
                          <a:latin typeface="Cambria Math"/>
                          <a:sym typeface="Symbol" pitchFamily="18" charset="2"/>
                        </a:rPr>
                        <m:t>deg</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5</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0.2236 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2.70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b="0" i="1" dirty="0" smtClean="0">
                          <a:latin typeface="Cambria Math"/>
                        </a:rPr>
                        <m:t>𝑥</m:t>
                      </m:r>
                      <m:r>
                        <a:rPr lang="en-US" altLang="en-US" b="0" i="1" dirty="0" smtClean="0">
                          <a:latin typeface="Cambria Math"/>
                        </a:rPr>
                        <m:t>−</m:t>
                      </m:r>
                      <m:r>
                        <a:rPr lang="en-US" altLang="en-US" i="1" dirty="0" smtClean="0">
                          <a:latin typeface="Cambria Math"/>
                        </a:rPr>
                        <m:t>𝑐𝑜𝑚𝑝𝑜𝑛𝑒𝑛𝑡𝑠</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=0 </m:t>
                      </m:r>
                      <m:r>
                        <a:rPr lang="en-US" altLang="en-US" i="1" dirty="0" smtClean="0">
                          <a:latin typeface="Cambria Math"/>
                        </a:rPr>
                        <m:t>𝑁</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=2.70</m:t>
                      </m:r>
                      <m:func>
                        <m:funcPr>
                          <m:ctrlPr>
                            <a:rPr lang="en-US" altLang="en-US" b="0" i="1" dirty="0" smtClean="0">
                              <a:latin typeface="Cambria Math" panose="02040503050406030204" pitchFamily="18" charset="0"/>
                            </a:rPr>
                          </m:ctrlPr>
                        </m:funcPr>
                        <m:fName>
                          <m:r>
                            <m:rPr>
                              <m:sty m:val="p"/>
                            </m:rPr>
                            <a:rPr lang="en-US" altLang="en-US" b="0" i="0" dirty="0" smtClean="0">
                              <a:latin typeface="Cambria Math"/>
                            </a:rPr>
                            <m:t>cos</m:t>
                          </m:r>
                        </m:fName>
                        <m:e>
                          <m:r>
                            <a:rPr lang="en-US" altLang="en-US" b="0" i="1" dirty="0" smtClean="0">
                              <a:latin typeface="Cambria Math"/>
                            </a:rPr>
                            <m:t>63.4°</m:t>
                          </m:r>
                        </m:e>
                      </m:func>
                      <m:r>
                        <a:rPr lang="en-US" altLang="en-US" i="1" dirty="0" smtClean="0">
                          <a:latin typeface="Cambria Math"/>
                        </a:rPr>
                        <m:t>=1.209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𝐴𝐷𝐷</m:t>
                      </m:r>
                      <m:r>
                        <a:rPr lang="en-US" altLang="en-US" i="1" dirty="0" smtClean="0">
                          <a:latin typeface="Cambria Math"/>
                        </a:rPr>
                        <m:t>:0 </m:t>
                      </m:r>
                      <m:r>
                        <a:rPr lang="en-US" altLang="en-US" i="1" dirty="0" smtClean="0">
                          <a:latin typeface="Cambria Math"/>
                        </a:rPr>
                        <m:t>𝑁</m:t>
                      </m:r>
                      <m:r>
                        <a:rPr lang="en-US" altLang="en-US" i="1" dirty="0" smtClean="0">
                          <a:latin typeface="Cambria Math"/>
                        </a:rPr>
                        <m:t>+1.209 </m:t>
                      </m:r>
                      <m:r>
                        <a:rPr lang="en-US" altLang="en-US" i="1" dirty="0" smtClean="0">
                          <a:latin typeface="Cambria Math"/>
                        </a:rPr>
                        <m:t>𝑁</m:t>
                      </m:r>
                      <m:r>
                        <a:rPr lang="en-US" altLang="en-US" i="1" dirty="0" smtClean="0">
                          <a:latin typeface="Cambria Math"/>
                        </a:rPr>
                        <m:t>=1.209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b="0" i="1" dirty="0" smtClean="0">
                          <a:latin typeface="Cambria Math"/>
                        </a:rPr>
                        <m:t>𝑦</m:t>
                      </m:r>
                      <m:r>
                        <a:rPr lang="en-US" altLang="en-US" i="1" dirty="0" smtClean="0">
                          <a:latin typeface="Cambria Math"/>
                        </a:rPr>
                        <m:t>−</m:t>
                      </m:r>
                      <m:r>
                        <a:rPr lang="en-US" altLang="en-US" i="1" dirty="0" smtClean="0">
                          <a:latin typeface="Cambria Math"/>
                        </a:rPr>
                        <m:t>𝑐𝑜𝑚𝑝𝑜𝑛𝑒𝑛𝑡</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m:t>
                      </m:r>
                      <m:r>
                        <a:rPr lang="en-US" altLang="en-US" b="0" i="1" dirty="0" smtClean="0">
                          <a:latin typeface="Cambria Math"/>
                        </a:rPr>
                        <m:t>0</m:t>
                      </m:r>
                      <m:r>
                        <a:rPr lang="en-US" altLang="en-US" i="1" dirty="0" smtClean="0">
                          <a:latin typeface="Cambria Math"/>
                        </a:rPr>
                        <m:t>.599 </m:t>
                      </m:r>
                      <m:r>
                        <a:rPr lang="en-US" altLang="en-US" i="1" dirty="0" smtClean="0">
                          <a:latin typeface="Cambria Math"/>
                        </a:rPr>
                        <m:t>𝑁</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=2.70</m:t>
                      </m:r>
                      <m:func>
                        <m:funcPr>
                          <m:ctrlPr>
                            <a:rPr lang="en-US" altLang="en-US" b="0" i="1" dirty="0" smtClean="0">
                              <a:latin typeface="Cambria Math" panose="02040503050406030204" pitchFamily="18" charset="0"/>
                            </a:rPr>
                          </m:ctrlPr>
                        </m:funcPr>
                        <m:fName>
                          <m:r>
                            <m:rPr>
                              <m:sty m:val="p"/>
                            </m:rPr>
                            <a:rPr lang="en-US" altLang="en-US" b="0" i="0" dirty="0" smtClean="0">
                              <a:latin typeface="Cambria Math"/>
                            </a:rPr>
                            <m:t>sin</m:t>
                          </m:r>
                        </m:fName>
                        <m:e>
                          <m:r>
                            <a:rPr lang="en-US" altLang="en-US" b="0" i="1" dirty="0" smtClean="0">
                              <a:latin typeface="Cambria Math"/>
                            </a:rPr>
                            <m:t>63.4°</m:t>
                          </m:r>
                        </m:e>
                      </m:func>
                      <m:r>
                        <a:rPr lang="en-US" altLang="en-US" i="1" dirty="0" smtClean="0">
                          <a:latin typeface="Cambria Math"/>
                        </a:rPr>
                        <m:t>=2.414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𝐴𝐷𝐷</m:t>
                      </m:r>
                      <m:r>
                        <a:rPr lang="en-US" altLang="en-US" i="1" dirty="0" smtClean="0">
                          <a:latin typeface="Cambria Math"/>
                        </a:rPr>
                        <m:t>:0.599 </m:t>
                      </m:r>
                      <m:r>
                        <a:rPr lang="en-US" altLang="en-US" i="1" dirty="0" smtClean="0">
                          <a:latin typeface="Cambria Math"/>
                        </a:rPr>
                        <m:t>𝑁</m:t>
                      </m:r>
                      <m:r>
                        <a:rPr lang="en-US" altLang="en-US" i="1" dirty="0" smtClean="0">
                          <a:latin typeface="Cambria Math"/>
                        </a:rPr>
                        <m:t> + 2.414 </m:t>
                      </m:r>
                      <m:r>
                        <a:rPr lang="en-US" altLang="en-US" i="1" dirty="0" smtClean="0">
                          <a:latin typeface="Cambria Math"/>
                        </a:rPr>
                        <m:t>𝑁</m:t>
                      </m:r>
                      <m:r>
                        <a:rPr lang="en-US" altLang="en-US" i="1" dirty="0" smtClean="0">
                          <a:latin typeface="Cambria Math"/>
                        </a:rPr>
                        <m:t> = 3.013 </m:t>
                      </m:r>
                      <m:r>
                        <a:rPr lang="en-US" altLang="en-US" b="0"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𝑟</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r>
                            <a:rPr lang="en-US" altLang="en-US" i="1" dirty="0" smtClean="0">
                              <a:latin typeface="Cambria Math"/>
                              <a:sym typeface="Symbol" pitchFamily="18" charset="2"/>
                            </a:rPr>
                            <m:t>1.2092 + 3.013</m:t>
                          </m:r>
                          <m:r>
                            <a:rPr lang="en-US" altLang="en-US" i="1" baseline="30000" dirty="0" smtClean="0">
                              <a:latin typeface="Cambria Math"/>
                              <a:sym typeface="Symbol" pitchFamily="18" charset="2"/>
                            </a:rPr>
                            <m:t>2</m:t>
                          </m:r>
                        </m:e>
                      </m:rad>
                      <m:r>
                        <a:rPr lang="en-US" altLang="en-US" i="1" dirty="0" smtClean="0">
                          <a:latin typeface="Cambria Math"/>
                          <a:sym typeface="Symbol" pitchFamily="18" charset="2"/>
                        </a:rPr>
                        <m:t>=3.247 </m:t>
                      </m:r>
                      <m:r>
                        <a:rPr lang="en-US" altLang="en-US" i="1" dirty="0" smtClean="0">
                          <a:latin typeface="Cambria Math"/>
                          <a:sym typeface="Symbol" pitchFamily="18" charset="2"/>
                        </a:rPr>
                        <m:t>𝑁</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𝜃</m:t>
                      </m:r>
                      <m:r>
                        <a:rPr lang="en-US" altLang="en-US" i="1" dirty="0" smtClean="0">
                          <a:latin typeface="Cambria Math"/>
                          <a:sym typeface="Symbol" pitchFamily="18" charset="2"/>
                        </a:rPr>
                        <m:t>=</m:t>
                      </m:r>
                      <m:func>
                        <m:funcPr>
                          <m:ctrlPr>
                            <a:rPr lang="en-US" altLang="en-US" b="0" i="1" dirty="0" smtClean="0">
                              <a:latin typeface="Cambria Math" panose="02040503050406030204" pitchFamily="18" charset="0"/>
                              <a:sym typeface="Symbol" pitchFamily="18" charset="2"/>
                            </a:rPr>
                          </m:ctrlPr>
                        </m:funcPr>
                        <m:fName>
                          <m:sSup>
                            <m:sSupPr>
                              <m:ctrlPr>
                                <a:rPr lang="en-US" altLang="en-US" b="0" i="1" dirty="0" smtClean="0">
                                  <a:latin typeface="Cambria Math" panose="02040503050406030204" pitchFamily="18" charset="0"/>
                                  <a:sym typeface="Symbol" pitchFamily="18" charset="2"/>
                                </a:rPr>
                              </m:ctrlPr>
                            </m:sSupPr>
                            <m:e>
                              <m:r>
                                <m:rPr>
                                  <m:sty m:val="p"/>
                                </m:rPr>
                                <a:rPr lang="en-US" altLang="en-US" b="0" i="0" dirty="0" smtClean="0">
                                  <a:latin typeface="Cambria Math"/>
                                  <a:sym typeface="Symbol" pitchFamily="18" charset="2"/>
                                </a:rPr>
                                <m:t>cos</m:t>
                              </m:r>
                            </m:e>
                            <m:sup>
                              <m:r>
                                <a:rPr lang="en-US" altLang="en-US" b="0" i="1" dirty="0" smtClean="0">
                                  <a:latin typeface="Cambria Math"/>
                                  <a:sym typeface="Symbol" pitchFamily="18" charset="2"/>
                                </a:rPr>
                                <m:t>−1</m:t>
                              </m:r>
                            </m:sup>
                          </m:sSup>
                        </m:fName>
                        <m:e>
                          <m:f>
                            <m:fPr>
                              <m:ctrlPr>
                                <a:rPr lang="en-US" altLang="en-US" b="0" i="1" dirty="0" smtClean="0">
                                  <a:latin typeface="Cambria Math" panose="02040503050406030204" pitchFamily="18" charset="0"/>
                                  <a:sym typeface="Symbol" pitchFamily="18" charset="2"/>
                                </a:rPr>
                              </m:ctrlPr>
                            </m:fPr>
                            <m:num>
                              <m:r>
                                <a:rPr lang="en-US" altLang="en-US" b="0" i="1" dirty="0" smtClean="0">
                                  <a:latin typeface="Cambria Math"/>
                                  <a:sym typeface="Symbol" pitchFamily="18" charset="2"/>
                                </a:rPr>
                                <m:t>1.209</m:t>
                              </m:r>
                            </m:num>
                            <m:den>
                              <m:r>
                                <a:rPr lang="en-US" altLang="en-US" b="0" i="1" dirty="0" smtClean="0">
                                  <a:latin typeface="Cambria Math"/>
                                  <a:sym typeface="Symbol" pitchFamily="18" charset="2"/>
                                </a:rPr>
                                <m:t>3.247</m:t>
                              </m:r>
                            </m:den>
                          </m:f>
                        </m:e>
                      </m:func>
                      <m:r>
                        <a:rPr lang="en-US" altLang="en-US" i="1" dirty="0" smtClean="0">
                          <a:latin typeface="Cambria Math"/>
                          <a:sym typeface="Symbol" pitchFamily="18" charset="2"/>
                        </a:rPr>
                        <m:t>=68.1</m:t>
                      </m:r>
                      <m:r>
                        <a:rPr lang="en-US" altLang="en-US" b="0" i="1" dirty="0" smtClean="0">
                          <a:latin typeface="Cambria Math"/>
                          <a:sym typeface="Symbol" pitchFamily="18" charset="2"/>
                        </a:rPr>
                        <m:t>°</m:t>
                      </m:r>
                    </m:oMath>
                  </m:oMathPara>
                </a14:m>
                <a:endParaRPr lang="en-US" altLang="en-US" dirty="0">
                  <a:sym typeface="Symbol" pitchFamily="18" charset="2"/>
                </a:endParaRPr>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a:t>
                </a:r>
                <a:r>
                  <a:rPr lang="en-US" altLang="en-US" b="0" i="0" dirty="0" smtClean="0">
                    <a:latin typeface="Cambria Math"/>
                  </a:rPr>
                  <a:t>_12</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(2</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𝐶)/(0.3 𝑚)</a:t>
                </a:r>
                <a:r>
                  <a:rPr lang="en-US" altLang="en-US" b="0" i="0" dirty="0" smtClean="0">
                    <a:latin typeface="Cambria Math"/>
                  </a:rPr>
                  <a:t>^2  </a:t>
                </a:r>
                <a:r>
                  <a:rPr lang="en-US" altLang="en-US" i="0" dirty="0" smtClean="0">
                    <a:latin typeface="Cambria Math"/>
                  </a:rPr>
                  <a:t> = .599 𝑁</a:t>
                </a:r>
                <a:endParaRPr lang="en-US" altLang="en-US" dirty="0" smtClean="0"/>
              </a:p>
              <a:p>
                <a:pPr eaLnBrk="1" hangingPunct="1"/>
                <a:r>
                  <a:rPr lang="en-US" altLang="en-US" i="0" dirty="0" smtClean="0">
                    <a:latin typeface="Cambria Math"/>
                  </a:rPr>
                  <a:t>𝑟=</a:t>
                </a:r>
                <a:r>
                  <a:rPr lang="en-US" altLang="en-US" b="0" i="0" dirty="0" smtClean="0">
                    <a:latin typeface="Cambria Math"/>
                    <a:sym typeface="Symbol" pitchFamily="18" charset="2"/>
                  </a:rPr>
                  <a:t>√(〖</a:t>
                </a:r>
                <a:r>
                  <a:rPr lang="en-US" altLang="en-US" i="0" dirty="0" smtClean="0">
                    <a:latin typeface="Cambria Math"/>
                    <a:sym typeface="Symbol" pitchFamily="18" charset="2"/>
                  </a:rPr>
                  <a:t>0.1</a:t>
                </a:r>
                <a:r>
                  <a:rPr lang="en-US" altLang="en-US" b="0" i="0" dirty="0" smtClean="0">
                    <a:latin typeface="Cambria Math"/>
                    <a:sym typeface="Symbol" pitchFamily="18" charset="2"/>
                  </a:rPr>
                  <a:t>〗^2 </a:t>
                </a:r>
                <a:r>
                  <a:rPr lang="en-US" altLang="en-US" i="0" dirty="0" smtClean="0">
                    <a:latin typeface="Cambria Math"/>
                    <a:sym typeface="Symbol" pitchFamily="18" charset="2"/>
                  </a:rPr>
                  <a:t> + </a:t>
                </a:r>
                <a:r>
                  <a:rPr lang="en-US" altLang="en-US" b="0" i="0" dirty="0" smtClean="0">
                    <a:latin typeface="Cambria Math"/>
                    <a:sym typeface="Symbol" pitchFamily="18" charset="2"/>
                  </a:rPr>
                  <a:t>〖</a:t>
                </a:r>
                <a:r>
                  <a:rPr lang="en-US" altLang="en-US" i="0" dirty="0" smtClean="0">
                    <a:latin typeface="Cambria Math"/>
                    <a:sym typeface="Symbol" pitchFamily="18" charset="2"/>
                  </a:rPr>
                  <a:t>0.2</a:t>
                </a:r>
                <a:r>
                  <a:rPr lang="en-US" altLang="en-US" b="0" i="0" dirty="0" smtClean="0">
                    <a:latin typeface="Cambria Math"/>
                    <a:sym typeface="Symbol" pitchFamily="18" charset="2"/>
                  </a:rPr>
                  <a:t>〗^2</a:t>
                </a:r>
                <a:r>
                  <a:rPr lang="en-US" altLang="en-US" b="0" i="0" baseline="30000" dirty="0" smtClean="0">
                    <a:latin typeface="Cambria Math"/>
                    <a:sym typeface="Symbol" pitchFamily="18" charset="2"/>
                  </a:rPr>
                  <a:t> ) </a:t>
                </a:r>
                <a:r>
                  <a:rPr lang="en-US" altLang="en-US" i="0" dirty="0" smtClean="0">
                    <a:latin typeface="Cambria Math"/>
                    <a:sym typeface="Symbol" pitchFamily="18" charset="2"/>
                  </a:rPr>
                  <a:t> = .2236 𝑚</a:t>
                </a:r>
                <a:endParaRPr lang="en-US" altLang="en-US" dirty="0" smtClean="0">
                  <a:sym typeface="Symbol" pitchFamily="18" charset="2"/>
                </a:endParaRPr>
              </a:p>
              <a:p>
                <a:pPr eaLnBrk="1" hangingPunct="1"/>
                <a:r>
                  <a:rPr lang="en-US" altLang="en-US" i="0" dirty="0" smtClean="0">
                    <a:latin typeface="Cambria Math"/>
                    <a:sym typeface="Symbol" pitchFamily="18" charset="2"/>
                  </a:rPr>
                  <a:t>=cos</a:t>
                </a:r>
                <a:r>
                  <a:rPr lang="en-US" altLang="en-US" b="0" i="0" dirty="0" smtClean="0">
                    <a:latin typeface="Cambria Math"/>
                    <a:sym typeface="Symbol" pitchFamily="18" charset="2"/>
                  </a:rPr>
                  <a:t>^(−1) </a:t>
                </a:r>
                <a:r>
                  <a:rPr lang="en-US" altLang="en-US" i="0" dirty="0" smtClean="0">
                    <a:latin typeface="Cambria Math"/>
                    <a:sym typeface="Symbol" pitchFamily="18" charset="2"/>
                  </a:rPr>
                  <a:t> </a:t>
                </a:r>
                <a:r>
                  <a:rPr lang="en-US" altLang="en-US" b="0" i="0" dirty="0" smtClean="0">
                    <a:latin typeface="Cambria Math"/>
                    <a:sym typeface="Symbol" pitchFamily="18" charset="2"/>
                  </a:rPr>
                  <a:t>(</a:t>
                </a:r>
                <a:r>
                  <a:rPr lang="en-US" altLang="en-US" i="0" dirty="0" smtClean="0">
                    <a:latin typeface="Cambria Math"/>
                    <a:sym typeface="Symbol" pitchFamily="18" charset="2"/>
                  </a:rPr>
                  <a:t>.1</a:t>
                </a:r>
                <a:r>
                  <a:rPr lang="en-US" altLang="en-US" b="0" i="0" dirty="0" smtClean="0">
                    <a:latin typeface="Cambria Math"/>
                    <a:sym typeface="Symbol" pitchFamily="18" charset="2"/>
                  </a:rPr>
                  <a:t>/</a:t>
                </a:r>
                <a:r>
                  <a:rPr lang="en-US" altLang="en-US" i="0" dirty="0" smtClean="0">
                    <a:latin typeface="Cambria Math"/>
                    <a:sym typeface="Symbol" pitchFamily="18" charset="2"/>
                  </a:rPr>
                  <a:t>.2236</a:t>
                </a:r>
                <a:r>
                  <a:rPr lang="en-US" altLang="en-US" b="0" i="0" dirty="0" smtClean="0">
                    <a:latin typeface="Cambria Math"/>
                    <a:sym typeface="Symbol" pitchFamily="18" charset="2"/>
                  </a:rPr>
                  <a:t>) </a:t>
                </a:r>
                <a:r>
                  <a:rPr lang="en-US" altLang="en-US" i="0" dirty="0" smtClean="0">
                    <a:latin typeface="Cambria Math"/>
                    <a:sym typeface="Symbol" pitchFamily="18" charset="2"/>
                  </a:rPr>
                  <a:t> = 63.4 </a:t>
                </a:r>
                <a:r>
                  <a:rPr lang="en-US" altLang="en-US" i="0" dirty="0" err="1" smtClean="0">
                    <a:latin typeface="Cambria Math"/>
                    <a:sym typeface="Symbol" pitchFamily="18" charset="2"/>
                  </a:rPr>
                  <a:t>deg</a:t>
                </a:r>
                <a:endParaRPr lang="en-US" altLang="en-US" dirty="0" smtClean="0">
                  <a:sym typeface="Symbol" pitchFamily="18" charset="2"/>
                </a:endParaRPr>
              </a:p>
              <a:p>
                <a:pPr eaLnBrk="1" hangingPunct="1"/>
                <a:r>
                  <a:rPr lang="en-US" altLang="en-US" i="0" dirty="0" smtClean="0">
                    <a:latin typeface="Cambria Math"/>
                  </a:rPr>
                  <a:t>𝐹</a:t>
                </a:r>
                <a:r>
                  <a:rPr lang="en-US" altLang="en-US" b="0" i="0" dirty="0" smtClean="0">
                    <a:latin typeface="Cambria Math"/>
                  </a:rPr>
                  <a:t>_23</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(5</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𝐶)/(0.2236 𝑚)</a:t>
                </a:r>
                <a:r>
                  <a:rPr lang="en-US" altLang="en-US" b="0" i="0" dirty="0" smtClean="0">
                    <a:latin typeface="Cambria Math"/>
                  </a:rPr>
                  <a:t>^2  </a:t>
                </a:r>
                <a:r>
                  <a:rPr lang="en-US" altLang="en-US" i="0" dirty="0" smtClean="0">
                    <a:latin typeface="Cambria Math"/>
                  </a:rPr>
                  <a:t> = 2.70 𝑁</a:t>
                </a:r>
                <a:endParaRPr lang="en-US" altLang="en-US" dirty="0" smtClean="0"/>
              </a:p>
              <a:p>
                <a:pPr eaLnBrk="1" hangingPunct="1"/>
                <a:r>
                  <a:rPr lang="en-US" altLang="en-US" b="0" i="0" dirty="0" smtClean="0">
                    <a:latin typeface="Cambria Math"/>
                  </a:rPr>
                  <a:t>𝑥−</a:t>
                </a:r>
                <a:r>
                  <a:rPr lang="en-US" altLang="en-US" i="0" dirty="0" smtClean="0">
                    <a:latin typeface="Cambria Math"/>
                  </a:rPr>
                  <a:t>𝑐𝑜𝑚𝑝𝑜𝑛𝑒𝑛𝑡𝑠: 𝐹</a:t>
                </a:r>
                <a:r>
                  <a:rPr lang="en-US" altLang="en-US" b="0" i="0" dirty="0" smtClean="0">
                    <a:latin typeface="Cambria Math"/>
                  </a:rPr>
                  <a:t>_12</a:t>
                </a:r>
                <a:r>
                  <a:rPr lang="en-US" altLang="en-US" i="0" dirty="0" smtClean="0">
                    <a:latin typeface="Cambria Math"/>
                  </a:rPr>
                  <a:t>=0 𝑁, </a:t>
                </a:r>
                <a:r>
                  <a:rPr lang="en-US" altLang="en-US" b="0" i="0" dirty="0" smtClean="0">
                    <a:latin typeface="Cambria Math"/>
                  </a:rPr>
                  <a:t> </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=2.70</a:t>
                </a:r>
                <a:r>
                  <a:rPr lang="en-US" altLang="en-US" b="0" i="0" dirty="0" smtClean="0">
                    <a:latin typeface="Cambria Math"/>
                  </a:rPr>
                  <a:t> cos⁡〖63.4°〗</a:t>
                </a:r>
                <a:r>
                  <a:rPr lang="en-US" altLang="en-US" i="0" dirty="0" smtClean="0">
                    <a:latin typeface="Cambria Math"/>
                  </a:rPr>
                  <a:t>=1.209 𝑁</a:t>
                </a:r>
                <a:endParaRPr lang="en-US" altLang="en-US" dirty="0" smtClean="0"/>
              </a:p>
              <a:p>
                <a:pPr eaLnBrk="1" hangingPunct="1"/>
                <a:r>
                  <a:rPr lang="en-US" altLang="en-US" i="0" dirty="0" smtClean="0">
                    <a:latin typeface="Cambria Math"/>
                  </a:rPr>
                  <a:t>𝐴𝐷𝐷:0</a:t>
                </a:r>
                <a:r>
                  <a:rPr lang="en-US" altLang="en-US" b="0" i="0" dirty="0" smtClean="0">
                    <a:latin typeface="Cambria Math"/>
                  </a:rPr>
                  <a:t> </a:t>
                </a:r>
                <a:r>
                  <a:rPr lang="en-US" altLang="en-US" i="0" dirty="0" smtClean="0">
                    <a:latin typeface="Cambria Math"/>
                  </a:rPr>
                  <a:t>𝑁+1.209 𝑁=1.209 𝑁</a:t>
                </a:r>
                <a:endParaRPr lang="en-US" altLang="en-US" dirty="0" smtClean="0"/>
              </a:p>
              <a:p>
                <a:pPr eaLnBrk="1" hangingPunct="1"/>
                <a:r>
                  <a:rPr lang="en-US" altLang="en-US" b="0" i="0" dirty="0" smtClean="0">
                    <a:latin typeface="Cambria Math"/>
                  </a:rPr>
                  <a:t>𝑦</a:t>
                </a:r>
                <a:r>
                  <a:rPr lang="en-US" altLang="en-US" i="0" dirty="0" smtClean="0">
                    <a:latin typeface="Cambria Math"/>
                  </a:rPr>
                  <a:t>−𝑐𝑜𝑚𝑝𝑜𝑛𝑒𝑛𝑡: 𝐹</a:t>
                </a:r>
                <a:r>
                  <a:rPr lang="en-US" altLang="en-US" b="0" i="0" dirty="0" smtClean="0">
                    <a:latin typeface="Cambria Math"/>
                  </a:rPr>
                  <a:t>_12</a:t>
                </a:r>
                <a:r>
                  <a:rPr lang="en-US" altLang="en-US" i="0" dirty="0" smtClean="0">
                    <a:latin typeface="Cambria Math"/>
                  </a:rPr>
                  <a:t>=</a:t>
                </a:r>
                <a:r>
                  <a:rPr lang="en-US" altLang="en-US" b="0" i="0" dirty="0" smtClean="0">
                    <a:latin typeface="Cambria Math"/>
                  </a:rPr>
                  <a:t>0</a:t>
                </a:r>
                <a:r>
                  <a:rPr lang="en-US" altLang="en-US" i="0" dirty="0" smtClean="0">
                    <a:latin typeface="Cambria Math"/>
                  </a:rPr>
                  <a:t>.599 𝑁, </a:t>
                </a:r>
                <a:r>
                  <a:rPr lang="en-US" altLang="en-US" b="0" i="0" dirty="0" smtClean="0">
                    <a:latin typeface="Cambria Math"/>
                  </a:rPr>
                  <a:t> </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=2.70</a:t>
                </a:r>
                <a:r>
                  <a:rPr lang="en-US" altLang="en-US" b="0" i="0" dirty="0" smtClean="0">
                    <a:latin typeface="Cambria Math"/>
                  </a:rPr>
                  <a:t> sin⁡〖63.4°〗</a:t>
                </a:r>
                <a:r>
                  <a:rPr lang="en-US" altLang="en-US" i="0" dirty="0" smtClean="0">
                    <a:latin typeface="Cambria Math"/>
                  </a:rPr>
                  <a:t>=2.414 𝑁</a:t>
                </a:r>
                <a:endParaRPr lang="en-US" altLang="en-US" dirty="0" smtClean="0"/>
              </a:p>
              <a:p>
                <a:pPr eaLnBrk="1" hangingPunct="1"/>
                <a:r>
                  <a:rPr lang="en-US" altLang="en-US" i="0" dirty="0" smtClean="0">
                    <a:latin typeface="Cambria Math"/>
                  </a:rPr>
                  <a:t>𝐴𝐷𝐷:</a:t>
                </a:r>
                <a:r>
                  <a:rPr lang="en-US" altLang="en-US" b="0" i="0" dirty="0" smtClean="0">
                    <a:latin typeface="Cambria Math"/>
                  </a:rPr>
                  <a:t>0</a:t>
                </a:r>
                <a:r>
                  <a:rPr lang="en-US" altLang="en-US" i="0" dirty="0" smtClean="0">
                    <a:latin typeface="Cambria Math"/>
                  </a:rPr>
                  <a:t>.599 𝑁 + 2.414 𝑁 = 3.013</a:t>
                </a:r>
                <a:r>
                  <a:rPr lang="en-US" altLang="en-US" b="0" i="0" dirty="0" smtClean="0">
                    <a:latin typeface="Cambria Math"/>
                  </a:rPr>
                  <a:t> 𝑁</a:t>
                </a:r>
                <a:endParaRPr lang="en-US" altLang="en-US" dirty="0" smtClean="0"/>
              </a:p>
              <a:p>
                <a:pPr eaLnBrk="1" hangingPunct="1"/>
                <a:r>
                  <a:rPr lang="en-US" altLang="en-US" i="0" dirty="0" smtClean="0">
                    <a:latin typeface="Cambria Math"/>
                  </a:rPr>
                  <a:t>𝑟=</a:t>
                </a:r>
                <a:r>
                  <a:rPr lang="en-US" altLang="en-US" b="0" i="0" dirty="0" smtClean="0">
                    <a:latin typeface="Cambria Math"/>
                    <a:sym typeface="Symbol" pitchFamily="18" charset="2"/>
                  </a:rPr>
                  <a:t>√(</a:t>
                </a:r>
                <a:r>
                  <a:rPr lang="en-US" altLang="en-US" i="0" dirty="0" smtClean="0">
                    <a:latin typeface="Cambria Math"/>
                    <a:sym typeface="Symbol" pitchFamily="18" charset="2"/>
                  </a:rPr>
                  <a:t>1.209</a:t>
                </a:r>
                <a:r>
                  <a:rPr lang="en-US" altLang="en-US" i="0" baseline="30000" dirty="0" smtClean="0">
                    <a:latin typeface="Cambria Math"/>
                    <a:sym typeface="Symbol" pitchFamily="18" charset="2"/>
                  </a:rPr>
                  <a:t>2</a:t>
                </a:r>
                <a:r>
                  <a:rPr lang="en-US" altLang="en-US" i="0" dirty="0" smtClean="0">
                    <a:latin typeface="Cambria Math"/>
                    <a:sym typeface="Symbol" pitchFamily="18" charset="2"/>
                  </a:rPr>
                  <a:t> + 3.013</a:t>
                </a:r>
                <a:r>
                  <a:rPr lang="en-US" altLang="en-US" i="0" baseline="30000" dirty="0" smtClean="0">
                    <a:latin typeface="Cambria Math"/>
                    <a:sym typeface="Symbol" pitchFamily="18" charset="2"/>
                  </a:rPr>
                  <a:t>2</a:t>
                </a:r>
                <a:r>
                  <a:rPr lang="en-US" altLang="en-US" b="0" i="0" baseline="30000" dirty="0" smtClean="0">
                    <a:latin typeface="Cambria Math"/>
                    <a:sym typeface="Symbol" pitchFamily="18" charset="2"/>
                  </a:rPr>
                  <a:t>)</a:t>
                </a:r>
                <a:r>
                  <a:rPr lang="en-US" altLang="en-US" i="0" dirty="0" smtClean="0">
                    <a:latin typeface="Cambria Math"/>
                    <a:sym typeface="Symbol" pitchFamily="18" charset="2"/>
                  </a:rPr>
                  <a:t>=3.247 𝑁</a:t>
                </a:r>
                <a:endParaRPr lang="en-US" altLang="en-US" dirty="0" smtClean="0">
                  <a:sym typeface="Symbol" pitchFamily="18" charset="2"/>
                </a:endParaRPr>
              </a:p>
              <a:p>
                <a:pPr eaLnBrk="1" hangingPunct="1"/>
                <a:r>
                  <a:rPr lang="en-US" altLang="en-US" i="0" dirty="0" smtClean="0">
                    <a:latin typeface="Cambria Math"/>
                    <a:sym typeface="Symbol" pitchFamily="18" charset="2"/>
                  </a:rPr>
                  <a:t>𝜃=</a:t>
                </a:r>
                <a:r>
                  <a:rPr lang="en-US" altLang="en-US" b="0" i="0" dirty="0" smtClean="0">
                    <a:latin typeface="Cambria Math"/>
                    <a:sym typeface="Symbol" pitchFamily="18" charset="2"/>
                  </a:rPr>
                  <a:t>cos^(−1)⁡〖1.209/3.247〗</a:t>
                </a:r>
                <a:r>
                  <a:rPr lang="en-US" altLang="en-US" i="0" dirty="0" smtClean="0">
                    <a:latin typeface="Cambria Math"/>
                    <a:sym typeface="Symbol" pitchFamily="18" charset="2"/>
                  </a:rPr>
                  <a:t>=68.1</a:t>
                </a:r>
                <a:r>
                  <a:rPr lang="en-US" altLang="en-US" b="0" i="0" dirty="0" smtClean="0">
                    <a:latin typeface="Cambria Math"/>
                    <a:sym typeface="Symbol" pitchFamily="18" charset="2"/>
                  </a:rPr>
                  <a:t>°</a:t>
                </a:r>
                <a:endParaRPr lang="en-US" altLang="en-US" dirty="0" smtClean="0">
                  <a:sym typeface="Symbol" pitchFamily="18" charset="2"/>
                </a:endParaRPr>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CFE6F4-D970-46B2-BA36-4739444195D9}" type="slidenum">
              <a:rPr lang="en-US" altLang="en-US" smtClean="0"/>
              <a:pPr/>
              <a:t>24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18.4-18.5</a:t>
            </a:r>
          </a:p>
        </p:txBody>
      </p:sp>
      <p:sp>
        <p:nvSpPr>
          <p:cNvPr id="4" name="Slide Number Placeholder 3"/>
          <p:cNvSpPr>
            <a:spLocks noGrp="1"/>
          </p:cNvSpPr>
          <p:nvPr>
            <p:ph type="sldNum" sz="quarter" idx="5"/>
          </p:nvPr>
        </p:nvSpPr>
        <p:spPr/>
        <p:txBody>
          <a:bodyPr/>
          <a:lstStyle/>
          <a:p>
            <a:fld id="{B60808A7-53AE-4153-AC02-97327BF63A62}" type="slidenum">
              <a:rPr lang="en-US" smtClean="0"/>
              <a:t>25</a:t>
            </a:fld>
            <a:endParaRPr lang="en-US"/>
          </a:p>
        </p:txBody>
      </p:sp>
    </p:spTree>
    <p:extLst>
      <p:ext uri="{BB962C8B-B14F-4D97-AF65-F5344CB8AC3E}">
        <p14:creationId xmlns:p14="http://schemas.microsoft.com/office/powerpoint/2010/main" val="2775743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D1E1E0-AD1D-4E5C-8CF8-DCEE45A3D38E}" type="slidenum">
              <a:rPr lang="en-US" altLang="en-US" smtClean="0"/>
              <a:pPr/>
              <a:t>26</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950A7-2DD2-407C-B39E-50C97616FB34}" type="slidenum">
              <a:rPr lang="en-US" altLang="en-US" smtClean="0"/>
              <a:pPr/>
              <a:t>27</a:t>
            </a:fld>
            <a:endParaRPr lang="en-US" altLang="en-US"/>
          </a:p>
        </p:txBody>
      </p:sp>
      <p:sp>
        <p:nvSpPr>
          <p:cNvPr id="7577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578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a:rPr>
                            <m:t>𝐹</m:t>
                          </m:r>
                        </m:num>
                        <m:den>
                          <m:sSub>
                            <m:sSubPr>
                              <m:ctrlPr>
                                <a:rPr lang="en-US" altLang="en-US" b="0" i="1" dirty="0" smtClean="0">
                                  <a:latin typeface="Cambria Math" panose="02040503050406030204" pitchFamily="18" charset="0"/>
                                </a:rPr>
                              </m:ctrlPr>
                            </m:sSubPr>
                            <m:e>
                              <m:r>
                                <a:rPr lang="en-US" altLang="en-US" i="1" dirty="0" smtClean="0">
                                  <a:latin typeface="Cambria Math"/>
                                </a:rPr>
                                <m:t>𝑞</m:t>
                              </m:r>
                            </m:e>
                            <m:sub>
                              <m:r>
                                <a:rPr lang="en-US" altLang="en-US" b="0" i="1" dirty="0" smtClean="0">
                                  <a:latin typeface="Cambria Math"/>
                                </a:rPr>
                                <m:t>0</m:t>
                              </m:r>
                            </m:sub>
                          </m:sSub>
                        </m:den>
                      </m:f>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r>
                            <a:rPr lang="en-US" altLang="en-US" b="0" i="1" dirty="0" smtClean="0">
                              <a:latin typeface="Cambria Math"/>
                            </a:rPr>
                            <m:t> </m:t>
                          </m:r>
                          <m:r>
                            <a:rPr lang="en-US" altLang="en-US" i="1" dirty="0" smtClean="0">
                              <a:latin typeface="Cambria Math"/>
                            </a:rPr>
                            <m:t>𝑁</m:t>
                          </m:r>
                        </m:num>
                        <m:den>
                          <m:r>
                            <a:rPr lang="en-US" altLang="en-US" i="1" dirty="0" smtClean="0">
                              <a:latin typeface="Cambria Math"/>
                            </a:rPr>
                            <m:t>1</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−10</m:t>
                              </m:r>
                            </m:sup>
                          </m:sSup>
                          <m:r>
                            <a:rPr lang="en-US" altLang="en-US" b="0" i="1" dirty="0" smtClean="0">
                              <a:latin typeface="Cambria Math"/>
                            </a:rPr>
                            <m:t> </m:t>
                          </m:r>
                          <m:r>
                            <a:rPr lang="en-US" altLang="en-US" i="1" dirty="0" smtClean="0">
                              <a:latin typeface="Cambria Math"/>
                            </a:rPr>
                            <m:t>𝐶</m:t>
                          </m:r>
                        </m:den>
                      </m:f>
                      <m:r>
                        <a:rPr lang="en-US" altLang="en-US" i="1" dirty="0" smtClean="0">
                          <a:latin typeface="Cambria Math"/>
                        </a:rPr>
                        <m:t>=20</m:t>
                      </m:r>
                      <m:f>
                        <m:fPr>
                          <m:ctrlPr>
                            <a:rPr lang="en-US" altLang="en-US" i="1" dirty="0" smtClean="0">
                              <a:latin typeface="Cambria Math" panose="02040503050406030204" pitchFamily="18" charset="0"/>
                            </a:rPr>
                          </m:ctrlPr>
                        </m:fPr>
                        <m:num>
                          <m:r>
                            <a:rPr lang="en-US" altLang="en-US" i="1" dirty="0" smtClean="0">
                              <a:latin typeface="Cambria Math"/>
                            </a:rPr>
                            <m:t>𝑁</m:t>
                          </m:r>
                        </m:num>
                        <m:den>
                          <m:r>
                            <a:rPr lang="en-US" altLang="en-US" i="1" dirty="0" smtClean="0">
                              <a:latin typeface="Cambria Math"/>
                            </a:rPr>
                            <m:t>𝐶</m:t>
                          </m:r>
                        </m:den>
                      </m:f>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𝐹</m:t>
                      </m:r>
                      <m:r>
                        <a:rPr lang="en-US" altLang="en-US" i="1" dirty="0" smtClean="0">
                          <a:latin typeface="Cambria Math"/>
                        </a:rPr>
                        <m:t>=20</m:t>
                      </m:r>
                      <m:f>
                        <m:fPr>
                          <m:ctrlPr>
                            <a:rPr lang="en-US" altLang="en-US" i="1" dirty="0" smtClean="0">
                              <a:latin typeface="Cambria Math" panose="02040503050406030204" pitchFamily="18" charset="0"/>
                            </a:rPr>
                          </m:ctrlPr>
                        </m:fPr>
                        <m:num>
                          <m:r>
                            <a:rPr lang="en-US" altLang="en-US" i="1" dirty="0" smtClean="0">
                              <a:latin typeface="Cambria Math"/>
                            </a:rPr>
                            <m:t>𝑁</m:t>
                          </m:r>
                        </m:num>
                        <m:den>
                          <m:r>
                            <a:rPr lang="en-US" altLang="en-US" i="1" dirty="0" smtClean="0">
                              <a:latin typeface="Cambria Math"/>
                            </a:rPr>
                            <m:t>𝐶</m:t>
                          </m:r>
                        </m:den>
                      </m:f>
                      <m:r>
                        <a:rPr lang="en-US" altLang="en-US" i="1" dirty="0" smtClean="0">
                          <a:latin typeface="Cambria Math"/>
                        </a:rPr>
                        <m:t> (2 </m:t>
                      </m:r>
                      <m:r>
                        <a:rPr lang="en-US" altLang="en-US" i="1" dirty="0" smtClean="0">
                          <a:latin typeface="Cambria Math"/>
                        </a:rPr>
                        <m:t>𝐶</m:t>
                      </m:r>
                      <m:r>
                        <a:rPr lang="en-US" altLang="en-US" i="1" dirty="0" smtClean="0">
                          <a:latin typeface="Cambria Math"/>
                        </a:rPr>
                        <m:t>)=40 </m:t>
                      </m:r>
                      <m:r>
                        <a:rPr lang="en-US" altLang="en-US" i="1" dirty="0" smtClean="0">
                          <a:latin typeface="Cambria Math"/>
                        </a:rPr>
                        <m:t>𝑁</m:t>
                      </m:r>
                    </m:oMath>
                  </m:oMathPara>
                </a14:m>
                <a:endParaRPr lang="en-US" altLang="en-US" dirty="0"/>
              </a:p>
            </p:txBody>
          </p:sp>
        </mc:Choice>
        <mc:Fallback xmlns="">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𝐹/𝑞</a:t>
                </a:r>
                <a:r>
                  <a:rPr lang="en-US" altLang="en-US" b="0" i="0" dirty="0" smtClean="0">
                    <a:latin typeface="Cambria Math"/>
                  </a:rPr>
                  <a:t>_0 </a:t>
                </a:r>
                <a:r>
                  <a:rPr lang="en-US" altLang="en-US" i="0" dirty="0" smtClean="0">
                    <a:latin typeface="Cambria Math"/>
                  </a:rPr>
                  <a:t>=(2</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𝑁)/(1</a:t>
                </a:r>
                <a:r>
                  <a:rPr lang="en-US" altLang="en-US" b="0" i="0" dirty="0" smtClean="0">
                    <a:latin typeface="Cambria Math"/>
                  </a:rPr>
                  <a:t>×〖</a:t>
                </a:r>
                <a:r>
                  <a:rPr lang="en-US" altLang="en-US" i="0" dirty="0" smtClean="0">
                    <a:latin typeface="Cambria Math"/>
                  </a:rPr>
                  <a:t>10</a:t>
                </a:r>
                <a:r>
                  <a:rPr lang="en-US" altLang="en-US" b="0" i="0" dirty="0" smtClean="0">
                    <a:latin typeface="Cambria Math"/>
                  </a:rPr>
                  <a:t>〗^(−10)  </a:t>
                </a:r>
                <a:r>
                  <a:rPr lang="en-US" altLang="en-US" i="0" dirty="0" smtClean="0">
                    <a:latin typeface="Cambria Math"/>
                  </a:rPr>
                  <a:t>𝐶)=20 𝑁/𝐶</a:t>
                </a:r>
                <a:endParaRPr lang="en-US" altLang="en-US" dirty="0" smtClean="0"/>
              </a:p>
              <a:p>
                <a:pPr eaLnBrk="1" hangingPunct="1"/>
                <a:r>
                  <a:rPr lang="en-US" altLang="en-US" i="0" dirty="0" smtClean="0">
                    <a:latin typeface="Cambria Math"/>
                  </a:rPr>
                  <a:t>𝐹=20 𝑁/𝐶  (2 𝐶)=40 𝑁</a:t>
                </a:r>
                <a:endParaRPr lang="en-US" altLang="en-US" dirty="0" smtClean="0"/>
              </a:p>
            </p:txBody>
          </p:sp>
        </mc:Fallback>
      </mc:AlternateContent>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7B57E9-7E9F-4482-BA72-E0CE10C1BC24}" type="slidenum">
              <a:rPr lang="en-US" altLang="en-US" smtClean="0"/>
              <a:pPr/>
              <a:t>28</a:t>
            </a:fld>
            <a:endParaRPr lang="en-US" altLang="en-US"/>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surrounding charges create the electric field at a given point</a:t>
            </a:r>
          </a:p>
          <a:p>
            <a:pPr eaLnBrk="1" hangingPunct="1"/>
            <a:r>
              <a:rPr lang="en-US" altLang="en-US"/>
              <a:t>As we will see, the test charge does not affect the electric field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9E774B-B1BD-48B4-86DE-AAAF815981C5}" type="slidenum">
              <a:rPr lang="en-US" altLang="en-US" smtClean="0"/>
              <a:pPr/>
              <a:t>29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9B5CB6-9652-4BFB-975C-5343FC513361}" type="slidenum">
              <a:rPr lang="en-US" altLang="en-US" smtClean="0"/>
              <a:pPr/>
              <a:t>30</a:t>
            </a:fld>
            <a:endParaRPr lang="en-US" altLang="en-US"/>
          </a:p>
        </p:txBody>
      </p:sp>
      <p:sp>
        <p:nvSpPr>
          <p:cNvPr id="7885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885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𝐸</m:t>
                      </m:r>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err="1" smtClean="0">
                              <a:latin typeface="Cambria Math"/>
                            </a:rPr>
                            <m:t>𝑘𝑞</m:t>
                          </m:r>
                        </m:num>
                        <m:den>
                          <m:sSup>
                            <m:sSupPr>
                              <m:ctrlPr>
                                <a:rPr lang="en-US" altLang="en-US" b="0" i="1" dirty="0" smtClean="0">
                                  <a:latin typeface="Cambria Math" panose="02040503050406030204" pitchFamily="18" charset="0"/>
                                </a:rPr>
                              </m:ctrlPr>
                            </m:sSupPr>
                            <m:e>
                              <m:r>
                                <a:rPr lang="en-US" altLang="en-US" i="1" dirty="0" smtClean="0">
                                  <a:latin typeface="Cambria Math"/>
                                </a:rPr>
                                <m:t>𝑟</m:t>
                              </m:r>
                            </m:e>
                            <m:sup>
                              <m:r>
                                <a:rPr lang="en-US" altLang="en-US" b="0" i="1" dirty="0" smtClean="0">
                                  <a:latin typeface="Cambria Math"/>
                                </a:rPr>
                                <m:t>2</m:t>
                              </m:r>
                            </m:sup>
                          </m:sSup>
                        </m:den>
                      </m:f>
                    </m:oMath>
                  </m:oMathPara>
                </a14:m>
                <a:endParaRPr lang="en-US" alt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𝐸</m:t>
                      </m:r>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8.99</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9</m:t>
                                  </m:r>
                                </m:sup>
                              </m:sSup>
                              <m:f>
                                <m:fPr>
                                  <m:ctrlPr>
                                    <a:rPr lang="en-US" altLang="en-US" b="0"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𝑁</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𝐶</m:t>
                                      </m:r>
                                    </m:e>
                                    <m:sup>
                                      <m:r>
                                        <a:rPr lang="en-US" altLang="en-US" b="0" i="1" dirty="0" smtClean="0">
                                          <a:latin typeface="Cambria Math"/>
                                          <a:sym typeface="Wingdings" pitchFamily="2" charset="2"/>
                                        </a:rPr>
                                        <m:t>2</m:t>
                                      </m:r>
                                    </m:sup>
                                  </m:sSup>
                                </m:den>
                              </m:f>
                            </m:e>
                          </m:d>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2</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−8</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e>
                          </m:d>
                        </m:num>
                        <m:den>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0.50 </m:t>
                                  </m:r>
                                  <m:r>
                                    <a:rPr lang="en-US" altLang="en-US" i="1" dirty="0" smtClean="0">
                                      <a:latin typeface="Cambria Math"/>
                                      <a:sym typeface="Wingdings" pitchFamily="2" charset="2"/>
                                    </a:rPr>
                                    <m:t>𝑚</m:t>
                                  </m:r>
                                </m:e>
                              </m:d>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=719.2 </m:t>
                      </m:r>
                      <m:r>
                        <a:rPr lang="en-US" altLang="en-US" i="1" dirty="0" smtClean="0">
                          <a:latin typeface="Cambria Math"/>
                          <a:sym typeface="Wingdings" pitchFamily="2" charset="2"/>
                        </a:rPr>
                        <m:t>𝑁</m:t>
                      </m:r>
                      <m:r>
                        <a:rPr lang="en-US" altLang="en-US" i="1" dirty="0" smtClean="0">
                          <a:latin typeface="Cambria Math"/>
                          <a:sym typeface="Wingdings" pitchFamily="2" charset="2"/>
                        </a:rPr>
                        <m:t>/</m:t>
                      </m:r>
                      <m:r>
                        <a:rPr lang="en-US" altLang="en-US" i="1" dirty="0" smtClean="0">
                          <a:latin typeface="Cambria Math"/>
                          <a:sym typeface="Wingdings" pitchFamily="2" charset="2"/>
                        </a:rPr>
                        <m:t>𝐶</m:t>
                      </m:r>
                    </m:oMath>
                  </m:oMathPara>
                </a14:m>
                <a:endParaRPr lang="en-US" altLang="en-US" dirty="0"/>
              </a:p>
            </p:txBody>
          </p:sp>
        </mc:Choice>
        <mc:Fallback xmlns="">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𝐸=</a:t>
                </a:r>
                <a:r>
                  <a:rPr lang="en-US" altLang="en-US" i="0" dirty="0" err="1" smtClean="0">
                    <a:latin typeface="Cambria Math"/>
                  </a:rPr>
                  <a:t>𝑘𝑞</a:t>
                </a:r>
                <a:r>
                  <a:rPr lang="en-US" altLang="en-US" i="0" dirty="0" smtClean="0">
                    <a:latin typeface="Cambria Math"/>
                  </a:rPr>
                  <a:t>/𝑟</a:t>
                </a:r>
                <a:r>
                  <a:rPr lang="en-US" altLang="en-US" b="0" i="0" dirty="0" smtClean="0">
                    <a:latin typeface="Cambria Math"/>
                  </a:rPr>
                  <a:t>^2 </a:t>
                </a:r>
                <a:endParaRPr lang="en-US" altLang="en-US" b="0" i="1" dirty="0" smtClean="0">
                  <a:latin typeface="Cambria Math"/>
                </a:endParaRPr>
              </a:p>
              <a:p>
                <a:pPr eaLnBrk="1" hangingPunct="1"/>
                <a:r>
                  <a:rPr lang="en-US" altLang="en-US" i="0" dirty="0" smtClean="0">
                    <a:latin typeface="Cambria Math"/>
                    <a:sym typeface="Wingdings" pitchFamily="2" charset="2"/>
                  </a:rPr>
                  <a:t>𝐸=(8.99</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〗^9  (</a:t>
                </a:r>
                <a:r>
                  <a:rPr lang="en-US" altLang="en-US" i="0" dirty="0" smtClean="0">
                    <a:latin typeface="Cambria Math"/>
                    <a:sym typeface="Wingdings" pitchFamily="2" charset="2"/>
                  </a:rPr>
                  <a:t>𝑁𝑚</a:t>
                </a:r>
                <a:r>
                  <a:rPr lang="en-US" altLang="en-US" b="0" i="0" dirty="0" smtClean="0">
                    <a:latin typeface="Cambria Math"/>
                    <a:sym typeface="Wingdings" pitchFamily="2" charset="2"/>
                  </a:rPr>
                  <a:t>^2)/</a:t>
                </a:r>
                <a:r>
                  <a:rPr lang="en-US" altLang="en-US" i="0" dirty="0" smtClean="0">
                    <a:latin typeface="Cambria Math"/>
                    <a:sym typeface="Wingdings" pitchFamily="2" charset="2"/>
                  </a:rPr>
                  <a:t>𝐶</a:t>
                </a:r>
                <a:r>
                  <a:rPr lang="en-US" altLang="en-US" b="0" i="0" dirty="0" smtClean="0">
                    <a:latin typeface="Cambria Math"/>
                    <a:sym typeface="Wingdings" pitchFamily="2" charset="2"/>
                  </a:rPr>
                  <a:t>^2 )(</a:t>
                </a:r>
                <a:r>
                  <a:rPr lang="en-US" altLang="en-US" i="0" dirty="0" smtClean="0">
                    <a:latin typeface="Cambria Math"/>
                    <a:sym typeface="Wingdings" pitchFamily="2" charset="2"/>
                  </a:rPr>
                  <a:t>2</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〗^(−8) </a:t>
                </a:r>
                <a:r>
                  <a:rPr lang="en-US" altLang="en-US" i="0" dirty="0" smtClean="0">
                    <a:latin typeface="Cambria Math"/>
                    <a:sym typeface="Wingdings" pitchFamily="2" charset="2"/>
                  </a:rPr>
                  <a:t> 𝐶)/(0.50 𝑚)</a:t>
                </a:r>
                <a:r>
                  <a:rPr lang="en-US" altLang="en-US" b="0" i="0" dirty="0" smtClean="0">
                    <a:latin typeface="Cambria Math"/>
                    <a:sym typeface="Wingdings" pitchFamily="2" charset="2"/>
                  </a:rPr>
                  <a:t>^2 </a:t>
                </a:r>
                <a:r>
                  <a:rPr lang="en-US" altLang="en-US" i="0" dirty="0" smtClean="0">
                    <a:latin typeface="Cambria Math"/>
                    <a:sym typeface="Wingdings" pitchFamily="2" charset="2"/>
                  </a:rPr>
                  <a:t>=719.2 𝑁/𝐶</a:t>
                </a:r>
                <a:endParaRPr lang="en-US" altLang="en-US" dirty="0" smtClean="0"/>
              </a:p>
            </p:txBody>
          </p:sp>
        </mc:Fallback>
      </mc:AlternateContent>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D2BFA2-3408-4B80-8BB0-A41D526A04F9}" type="slidenum">
              <a:rPr lang="en-US" altLang="en-US" smtClean="0"/>
              <a:pPr/>
              <a:t>31</a:t>
            </a:fld>
            <a:endParaRPr lang="en-US" altLang="en-US"/>
          </a:p>
        </p:txBody>
      </p:sp>
      <p:sp>
        <p:nvSpPr>
          <p:cNvPr id="7987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98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altLang="en-US" dirty="0"/>
                  <a:t>Pick the distance from the first as d and the distance from the second as 10 – d</a:t>
                </a:r>
              </a:p>
              <a:p>
                <a:pPr eaLnBrk="1" hangingPunct="1"/>
                <a:r>
                  <a:rPr lang="en-US" altLang="en-US" dirty="0"/>
                  <a:t>Set E-fields equal to each other</a:t>
                </a:r>
              </a:p>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a:rPr>
                            <m:t>𝑘</m:t>
                          </m:r>
                          <m:r>
                            <a:rPr lang="en-US" altLang="en-US" i="1" dirty="0" smtClean="0">
                              <a:latin typeface="Cambria Math"/>
                            </a:rPr>
                            <m:t>8 </m:t>
                          </m:r>
                          <m:r>
                            <a:rPr lang="en-US" altLang="en-US" i="1" dirty="0" smtClean="0">
                              <a:latin typeface="Cambria Math"/>
                            </a:rPr>
                            <m:t>𝐶</m:t>
                          </m:r>
                        </m:num>
                        <m:den>
                          <m:sSup>
                            <m:sSupPr>
                              <m:ctrlPr>
                                <a:rPr lang="en-US" altLang="en-US" b="0" i="1" dirty="0" smtClean="0">
                                  <a:latin typeface="Cambria Math" panose="02040503050406030204" pitchFamily="18" charset="0"/>
                                </a:rPr>
                              </m:ctrlPr>
                            </m:sSupPr>
                            <m:e>
                              <m:r>
                                <a:rPr lang="en-US" altLang="en-US" i="1" dirty="0" smtClean="0">
                                  <a:latin typeface="Cambria Math"/>
                                </a:rPr>
                                <m:t>𝑑</m:t>
                              </m:r>
                            </m:e>
                            <m:sup>
                              <m:r>
                                <a:rPr lang="en-US" altLang="en-US" b="0" i="1" dirty="0" smtClean="0">
                                  <a:latin typeface="Cambria Math"/>
                                </a:rPr>
                                <m:t>2</m:t>
                              </m:r>
                            </m:sup>
                          </m:sSup>
                        </m:den>
                      </m:f>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𝑘</m:t>
                          </m:r>
                          <m:r>
                            <a:rPr lang="en-US" altLang="en-US" i="1" dirty="0" smtClean="0">
                              <a:latin typeface="Cambria Math"/>
                            </a:rPr>
                            <m:t>4 </m:t>
                          </m:r>
                          <m:r>
                            <a:rPr lang="en-US" altLang="en-US" i="1" dirty="0" smtClean="0">
                              <a:latin typeface="Cambria Math"/>
                            </a:rPr>
                            <m:t>𝐶</m:t>
                          </m:r>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10</m:t>
                                  </m:r>
                                  <m:r>
                                    <a:rPr lang="en-US" altLang="en-US" b="0" i="1" dirty="0" smtClean="0">
                                      <a:latin typeface="Cambria Math"/>
                                    </a:rPr>
                                    <m:t>−</m:t>
                                  </m:r>
                                  <m:r>
                                    <a:rPr lang="en-US" altLang="en-US" i="1" dirty="0" smtClean="0">
                                      <a:latin typeface="Cambria Math"/>
                                    </a:rPr>
                                    <m:t>𝑑</m:t>
                                  </m:r>
                                </m:e>
                              </m:d>
                            </m:e>
                            <m:sup>
                              <m:r>
                                <a:rPr lang="en-US" altLang="en-US" b="0" i="1" dirty="0" smtClean="0">
                                  <a:latin typeface="Cambria Math"/>
                                </a:rPr>
                                <m:t>2</m:t>
                              </m:r>
                            </m:sup>
                          </m:sSup>
                        </m:den>
                      </m:f>
                    </m:oMath>
                  </m:oMathPara>
                </a14:m>
                <a:endParaRPr lang="en-US" alt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8</m:t>
                          </m:r>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𝑑</m:t>
                              </m:r>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4</m:t>
                          </m:r>
                        </m:num>
                        <m:den>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10</m:t>
                                  </m:r>
                                  <m:r>
                                    <a:rPr lang="en-US" altLang="en-US" b="0" i="1" dirty="0" smtClean="0">
                                      <a:latin typeface="Cambria Math"/>
                                      <a:sym typeface="Wingdings" pitchFamily="2" charset="2"/>
                                    </a:rPr>
                                    <m:t>−</m:t>
                                  </m:r>
                                  <m:r>
                                    <a:rPr lang="en-US" altLang="en-US" i="1" dirty="0" smtClean="0">
                                      <a:latin typeface="Cambria Math"/>
                                      <a:sym typeface="Wingdings" pitchFamily="2" charset="2"/>
                                    </a:rPr>
                                    <m:t>𝑑</m:t>
                                  </m:r>
                                </m:e>
                              </m:d>
                            </m:e>
                            <m:sup>
                              <m:r>
                                <a:rPr lang="en-US" altLang="en-US" b="0" i="1" dirty="0" smtClean="0">
                                  <a:latin typeface="Cambria Math"/>
                                  <a:sym typeface="Wingdings" pitchFamily="2" charset="2"/>
                                </a:rPr>
                                <m:t>2</m:t>
                              </m:r>
                            </m:sup>
                          </m:sSup>
                        </m:den>
                      </m:f>
                    </m:oMath>
                  </m:oMathPara>
                </a14:m>
                <a:endParaRPr lang="en-US" alt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8</m:t>
                      </m:r>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10</m:t>
                              </m:r>
                              <m:r>
                                <a:rPr lang="en-US" altLang="en-US" b="0" i="1" dirty="0" smtClean="0">
                                  <a:latin typeface="Cambria Math"/>
                                  <a:sym typeface="Wingdings" pitchFamily="2" charset="2"/>
                                </a:rPr>
                                <m:t>−</m:t>
                              </m:r>
                              <m:r>
                                <a:rPr lang="en-US" altLang="en-US" i="1" dirty="0" smtClean="0">
                                  <a:latin typeface="Cambria Math"/>
                                  <a:sym typeface="Wingdings" pitchFamily="2" charset="2"/>
                                </a:rPr>
                                <m:t>𝑑</m:t>
                              </m:r>
                            </m:e>
                          </m:d>
                        </m:e>
                        <m:sup>
                          <m:r>
                            <a:rPr lang="en-US" altLang="en-US" b="0" i="1" dirty="0" smtClean="0">
                              <a:latin typeface="Cambria Math"/>
                              <a:sym typeface="Wingdings" pitchFamily="2" charset="2"/>
                            </a:rPr>
                            <m:t>2</m:t>
                          </m:r>
                        </m:sup>
                      </m:sSup>
                      <m:r>
                        <a:rPr lang="en-US" altLang="en-US" i="1" dirty="0" smtClean="0">
                          <a:latin typeface="Cambria Math"/>
                          <a:sym typeface="Wingdings" pitchFamily="2" charset="2"/>
                        </a:rPr>
                        <m:t>=4</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𝑑</m:t>
                          </m:r>
                        </m:e>
                        <m:sup>
                          <m:r>
                            <a:rPr lang="en-US" altLang="en-US" b="0" i="1" dirty="0" smtClean="0">
                              <a:latin typeface="Cambria Math"/>
                              <a:sym typeface="Wingdings" pitchFamily="2" charset="2"/>
                            </a:rPr>
                            <m:t>2</m:t>
                          </m:r>
                        </m:sup>
                      </m:sSup>
                    </m:oMath>
                  </m:oMathPara>
                </a14:m>
                <a:endParaRPr lang="en-US" alt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2</m:t>
                      </m:r>
                      <m:rad>
                        <m:radPr>
                          <m:degHide m:val="on"/>
                          <m:ctrlPr>
                            <a:rPr lang="en-US" altLang="en-US" b="0" i="1" dirty="0" smtClean="0">
                              <a:latin typeface="Cambria Math" panose="02040503050406030204" pitchFamily="18" charset="0"/>
                              <a:sym typeface="Wingdings" pitchFamily="2" charset="2"/>
                            </a:rPr>
                          </m:ctrlPr>
                        </m:radPr>
                        <m:deg/>
                        <m:e>
                          <m:r>
                            <a:rPr lang="en-US" altLang="en-US" i="1" dirty="0" smtClean="0">
                              <a:latin typeface="Cambria Math"/>
                              <a:sym typeface="Symbol" pitchFamily="18" charset="2"/>
                            </a:rPr>
                            <m:t>2</m:t>
                          </m:r>
                        </m:e>
                      </m:rad>
                      <m:d>
                        <m:dPr>
                          <m:ctrlPr>
                            <a:rPr lang="en-US" altLang="en-US" b="0" i="1" dirty="0" smtClean="0">
                              <a:latin typeface="Cambria Math" panose="02040503050406030204" pitchFamily="18" charset="0"/>
                              <a:sym typeface="Symbol" pitchFamily="18" charset="2"/>
                            </a:rPr>
                          </m:ctrlPr>
                        </m:dPr>
                        <m:e>
                          <m:r>
                            <a:rPr lang="en-US" altLang="en-US" i="1" dirty="0" smtClean="0">
                              <a:latin typeface="Cambria Math"/>
                              <a:sym typeface="Symbol" pitchFamily="18" charset="2"/>
                            </a:rPr>
                            <m:t>10</m:t>
                          </m:r>
                          <m:r>
                            <a:rPr lang="en-US" altLang="en-US" b="0" i="1" dirty="0" smtClean="0">
                              <a:latin typeface="Cambria Math"/>
                              <a:sym typeface="Symbol" pitchFamily="18" charset="2"/>
                            </a:rPr>
                            <m:t>−</m:t>
                          </m:r>
                          <m:r>
                            <a:rPr lang="en-US" altLang="en-US" i="1" dirty="0" smtClean="0">
                              <a:latin typeface="Cambria Math"/>
                              <a:sym typeface="Symbol" pitchFamily="18" charset="2"/>
                            </a:rPr>
                            <m:t>𝑑</m:t>
                          </m:r>
                        </m:e>
                      </m:d>
                      <m:r>
                        <a:rPr lang="en-US" altLang="en-US" i="1" dirty="0" smtClean="0">
                          <a:latin typeface="Cambria Math"/>
                          <a:sym typeface="Symbol" pitchFamily="18" charset="2"/>
                        </a:rPr>
                        <m:t>=</m:t>
                      </m:r>
                      <m:r>
                        <a:rPr lang="en-US" altLang="en-US" b="0" i="1" dirty="0" smtClean="0">
                          <a:latin typeface="Cambria Math"/>
                          <a:sym typeface="Symbol" pitchFamily="18" charset="2"/>
                        </a:rPr>
                        <m:t>±</m:t>
                      </m:r>
                      <m:r>
                        <a:rPr lang="en-US" altLang="en-US" i="1" dirty="0" smtClean="0">
                          <a:latin typeface="Cambria Math"/>
                          <a:sym typeface="Symbol" pitchFamily="18" charset="2"/>
                        </a:rPr>
                        <m:t>2</m:t>
                      </m:r>
                      <m:r>
                        <a:rPr lang="en-US" altLang="en-US" i="1" dirty="0" smtClean="0">
                          <a:latin typeface="Cambria Math"/>
                          <a:sym typeface="Symbol" pitchFamily="18" charset="2"/>
                        </a:rPr>
                        <m:t>𝑑</m:t>
                      </m:r>
                    </m:oMath>
                  </m:oMathPara>
                </a14:m>
                <a:endParaRPr lang="en-US" alt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28.2</m:t>
                      </m:r>
                      <m:r>
                        <a:rPr lang="en-US" altLang="en-US" b="0" i="1" dirty="0" smtClean="0">
                          <a:latin typeface="Cambria Math"/>
                          <a:sym typeface="Wingdings" pitchFamily="2" charset="2"/>
                        </a:rPr>
                        <m:t>−</m:t>
                      </m:r>
                      <m:r>
                        <a:rPr lang="en-US" altLang="en-US" i="1" dirty="0" smtClean="0">
                          <a:latin typeface="Cambria Math"/>
                          <a:sym typeface="Wingdings" pitchFamily="2" charset="2"/>
                        </a:rPr>
                        <m:t>2.82</m:t>
                      </m:r>
                      <m:r>
                        <a:rPr lang="en-US" altLang="en-US" i="1" dirty="0" smtClean="0">
                          <a:latin typeface="Cambria Math"/>
                          <a:sym typeface="Wingdings" pitchFamily="2" charset="2"/>
                        </a:rPr>
                        <m:t>𝑑</m:t>
                      </m:r>
                      <m:r>
                        <a:rPr lang="en-US" altLang="en-US" i="1" dirty="0" smtClean="0">
                          <a:latin typeface="Cambria Math"/>
                          <a:sym typeface="Wingdings" pitchFamily="2" charset="2"/>
                        </a:rPr>
                        <m:t>=±2</m:t>
                      </m:r>
                      <m:r>
                        <a:rPr lang="en-US" altLang="en-US" i="1" dirty="0" smtClean="0">
                          <a:latin typeface="Cambria Math"/>
                          <a:sym typeface="Symbol" pitchFamily="18" charset="2"/>
                        </a:rPr>
                        <m:t>𝑑</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	</m:t>
                      </m:r>
                    </m:oMath>
                  </m:oMathPara>
                </a14:m>
                <a:endParaRPr lang="en-US" alt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𝑇𝑎𝑘𝑒</m:t>
                      </m:r>
                      <m:r>
                        <a:rPr lang="en-US" altLang="en-US" i="1" dirty="0" smtClean="0">
                          <a:latin typeface="Cambria Math"/>
                          <a:sym typeface="Symbol" pitchFamily="18" charset="2"/>
                        </a:rPr>
                        <m:t> +: 28.2−2.82</m:t>
                      </m:r>
                      <m:r>
                        <a:rPr lang="en-US" altLang="en-US" i="1" dirty="0" smtClean="0">
                          <a:latin typeface="Cambria Math"/>
                          <a:sym typeface="Symbol" pitchFamily="18" charset="2"/>
                        </a:rPr>
                        <m:t>𝑑</m:t>
                      </m:r>
                      <m:r>
                        <a:rPr lang="en-US" altLang="en-US" i="1" dirty="0" smtClean="0">
                          <a:latin typeface="Cambria Math"/>
                          <a:sym typeface="Symbol" pitchFamily="18" charset="2"/>
                        </a:rPr>
                        <m:t>=2</m:t>
                      </m:r>
                      <m:r>
                        <a:rPr lang="en-US" altLang="en-US" i="1" dirty="0" smtClean="0">
                          <a:latin typeface="Cambria Math"/>
                          <a:sym typeface="Symbol" pitchFamily="18" charset="2"/>
                        </a:rPr>
                        <m:t>𝑑</m:t>
                      </m:r>
                      <m:r>
                        <a:rPr lang="en-US" altLang="en-US" i="1" dirty="0" smtClean="0">
                          <a:latin typeface="Cambria Math"/>
                          <a:sym typeface="Symbol" pitchFamily="18" charset="2"/>
                        </a:rPr>
                        <m:t>  28.2=4.82</m:t>
                      </m:r>
                      <m:r>
                        <a:rPr lang="en-US" altLang="en-US" i="1" dirty="0" smtClean="0">
                          <a:latin typeface="Cambria Math"/>
                          <a:sym typeface="Wingdings" pitchFamily="2" charset="2"/>
                        </a:rPr>
                        <m:t>𝑑</m:t>
                      </m:r>
                      <m:r>
                        <a:rPr lang="en-US" altLang="en-US" i="1" dirty="0" smtClean="0">
                          <a:latin typeface="Cambria Math"/>
                          <a:sym typeface="Wingdings" pitchFamily="2" charset="2"/>
                        </a:rPr>
                        <m:t>  </m:t>
                      </m:r>
                      <m:r>
                        <a:rPr lang="en-US" altLang="en-US" i="1" dirty="0" smtClean="0">
                          <a:latin typeface="Cambria Math"/>
                          <a:sym typeface="Wingdings" pitchFamily="2" charset="2"/>
                        </a:rPr>
                        <m:t>𝑑</m:t>
                      </m:r>
                      <m:r>
                        <a:rPr lang="en-US" altLang="en-US" i="1" dirty="0" smtClean="0">
                          <a:latin typeface="Cambria Math"/>
                          <a:sym typeface="Wingdings" pitchFamily="2" charset="2"/>
                        </a:rPr>
                        <m:t>=5.85</m:t>
                      </m:r>
                    </m:oMath>
                  </m:oMathPara>
                </a14:m>
                <a:endParaRPr lang="en-US" alt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	</m:t>
                      </m:r>
                      <m:r>
                        <a:rPr lang="en-US" altLang="en-US" i="1" dirty="0" smtClean="0">
                          <a:latin typeface="Cambria Math"/>
                          <a:sym typeface="Wingdings" pitchFamily="2" charset="2"/>
                        </a:rPr>
                        <m:t>𝑇𝑎𝑘𝑒</m:t>
                      </m:r>
                      <m:r>
                        <a:rPr lang="en-US" altLang="en-US" i="1" dirty="0" smtClean="0">
                          <a:latin typeface="Cambria Math"/>
                          <a:sym typeface="Wingdings" pitchFamily="2" charset="2"/>
                        </a:rPr>
                        <m:t> −: 28.2−2.82</m:t>
                      </m:r>
                      <m:r>
                        <a:rPr lang="en-US" altLang="en-US" i="1" dirty="0" smtClean="0">
                          <a:latin typeface="Cambria Math"/>
                          <a:sym typeface="Wingdings" pitchFamily="2" charset="2"/>
                        </a:rPr>
                        <m:t>𝑑</m:t>
                      </m:r>
                      <m:r>
                        <a:rPr lang="en-US" altLang="en-US" i="1" dirty="0" smtClean="0">
                          <a:latin typeface="Cambria Math"/>
                          <a:sym typeface="Wingdings" pitchFamily="2" charset="2"/>
                        </a:rPr>
                        <m:t>=−2</m:t>
                      </m:r>
                      <m:r>
                        <a:rPr lang="en-US" altLang="en-US" i="1" dirty="0" smtClean="0">
                          <a:latin typeface="Cambria Math"/>
                          <a:sym typeface="Wingdings" pitchFamily="2" charset="2"/>
                        </a:rPr>
                        <m:t>𝑑</m:t>
                      </m:r>
                      <m:r>
                        <a:rPr lang="en-US" altLang="en-US" i="1" dirty="0" smtClean="0">
                          <a:latin typeface="Cambria Math"/>
                          <a:sym typeface="Wingdings" pitchFamily="2" charset="2"/>
                        </a:rPr>
                        <m:t>  28.2=0.82 </m:t>
                      </m:r>
                      <m:r>
                        <a:rPr lang="en-US" altLang="en-US" i="1" dirty="0" smtClean="0">
                          <a:latin typeface="Cambria Math"/>
                          <a:sym typeface="Wingdings" pitchFamily="2" charset="2"/>
                        </a:rPr>
                        <m:t>𝑑</m:t>
                      </m:r>
                      <m:r>
                        <a:rPr lang="en-US" altLang="en-US" i="1" dirty="0" smtClean="0">
                          <a:latin typeface="Cambria Math"/>
                          <a:sym typeface="Wingdings" pitchFamily="2" charset="2"/>
                        </a:rPr>
                        <m:t>  </m:t>
                      </m:r>
                      <m:r>
                        <a:rPr lang="en-US" altLang="en-US" i="1" dirty="0" smtClean="0">
                          <a:latin typeface="Cambria Math"/>
                          <a:sym typeface="Wingdings" pitchFamily="2" charset="2"/>
                        </a:rPr>
                        <m:t>𝑑</m:t>
                      </m:r>
                      <m:r>
                        <a:rPr lang="en-US" altLang="en-US" i="1" dirty="0" smtClean="0">
                          <a:latin typeface="Cambria Math"/>
                          <a:sym typeface="Wingdings" pitchFamily="2" charset="2"/>
                        </a:rPr>
                        <m:t>=34.39</m:t>
                      </m:r>
                    </m:oMath>
                  </m:oMathPara>
                </a14:m>
                <a:endParaRPr lang="en-US" altLang="en-US" dirty="0">
                  <a:sym typeface="Wingdings" pitchFamily="2" charset="2"/>
                </a:endParaRPr>
              </a:p>
              <a:p>
                <a:pPr eaLnBrk="1" hangingPunct="1"/>
                <a:r>
                  <a:rPr lang="en-US" altLang="en-US" dirty="0">
                    <a:sym typeface="Wingdings" pitchFamily="2" charset="2"/>
                  </a:rPr>
                  <a:t>Answer is 5.85</a:t>
                </a:r>
                <a:endParaRPr lang="en-US" altLang="en-US" dirty="0">
                  <a:sym typeface="Symbol" pitchFamily="18" charset="2"/>
                </a:endParaRPr>
              </a:p>
            </p:txBody>
          </p:sp>
        </mc:Choice>
        <mc:Fallback xmlns="">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Pick the distance from the first as d and the distance from the second as 10 – d</a:t>
                </a:r>
              </a:p>
              <a:p>
                <a:pPr eaLnBrk="1" hangingPunct="1"/>
                <a:r>
                  <a:rPr lang="en-US" altLang="en-US" dirty="0" smtClean="0"/>
                  <a:t>Set E-fields equal to each other</a:t>
                </a:r>
              </a:p>
              <a:p>
                <a:pPr eaLnBrk="1" hangingPunct="1"/>
                <a:r>
                  <a:rPr lang="en-US" altLang="en-US" i="0" dirty="0" smtClean="0">
                    <a:latin typeface="Cambria Math"/>
                  </a:rPr>
                  <a:t>(𝑘8 𝐶)/𝑑</a:t>
                </a:r>
                <a:r>
                  <a:rPr lang="en-US" altLang="en-US" b="0" i="0" dirty="0" smtClean="0">
                    <a:latin typeface="Cambria Math"/>
                  </a:rPr>
                  <a:t>^2 </a:t>
                </a:r>
                <a:r>
                  <a:rPr lang="en-US" altLang="en-US" i="0" dirty="0" smtClean="0">
                    <a:latin typeface="Cambria Math"/>
                  </a:rPr>
                  <a:t>=(𝑘4 𝐶)/(10</a:t>
                </a:r>
                <a:r>
                  <a:rPr lang="en-US" altLang="en-US" b="0" i="0" dirty="0" smtClean="0">
                    <a:latin typeface="Cambria Math"/>
                  </a:rPr>
                  <a:t>−</a:t>
                </a:r>
                <a:r>
                  <a:rPr lang="en-US" altLang="en-US" i="0" dirty="0" smtClean="0">
                    <a:latin typeface="Cambria Math"/>
                  </a:rPr>
                  <a:t>𝑑)</a:t>
                </a:r>
                <a:r>
                  <a:rPr lang="en-US" altLang="en-US" b="0" i="0" dirty="0" smtClean="0">
                    <a:latin typeface="Cambria Math"/>
                  </a:rPr>
                  <a:t>^2 </a:t>
                </a:r>
                <a:endParaRPr lang="en-US" altLang="en-US" b="0" i="1" dirty="0" smtClean="0">
                  <a:latin typeface="Cambria Math"/>
                </a:endParaRPr>
              </a:p>
              <a:p>
                <a:pPr eaLnBrk="1" hangingPunct="1"/>
                <a:r>
                  <a:rPr lang="en-US" altLang="en-US" i="0" dirty="0" smtClean="0">
                    <a:latin typeface="Cambria Math"/>
                    <a:sym typeface="Wingdings" pitchFamily="2" charset="2"/>
                  </a:rPr>
                  <a:t>8/𝑑</a:t>
                </a:r>
                <a:r>
                  <a:rPr lang="en-US" altLang="en-US" b="0" i="0" dirty="0" smtClean="0">
                    <a:latin typeface="Cambria Math"/>
                    <a:sym typeface="Wingdings" pitchFamily="2" charset="2"/>
                  </a:rPr>
                  <a:t>^2 </a:t>
                </a:r>
                <a:r>
                  <a:rPr lang="en-US" altLang="en-US" i="0" dirty="0" smtClean="0">
                    <a:latin typeface="Cambria Math"/>
                    <a:sym typeface="Wingdings" pitchFamily="2" charset="2"/>
                  </a:rPr>
                  <a:t>=4/(10</a:t>
                </a:r>
                <a:r>
                  <a:rPr lang="en-US" altLang="en-US" b="0" i="0" dirty="0" smtClean="0">
                    <a:latin typeface="Cambria Math"/>
                    <a:sym typeface="Wingdings" pitchFamily="2" charset="2"/>
                  </a:rPr>
                  <a:t>−</a:t>
                </a:r>
                <a:r>
                  <a:rPr lang="en-US" altLang="en-US" i="0" dirty="0" smtClean="0">
                    <a:latin typeface="Cambria Math"/>
                    <a:sym typeface="Wingdings" pitchFamily="2" charset="2"/>
                  </a:rPr>
                  <a:t>𝑑)</a:t>
                </a:r>
                <a:r>
                  <a:rPr lang="en-US" altLang="en-US" b="0" i="0" dirty="0" smtClean="0">
                    <a:latin typeface="Cambria Math"/>
                    <a:sym typeface="Wingdings" pitchFamily="2" charset="2"/>
                  </a:rPr>
                  <a:t>^2 </a:t>
                </a:r>
                <a:endParaRPr lang="en-US" altLang="en-US" b="0" i="1" dirty="0" smtClean="0">
                  <a:latin typeface="Cambria Math"/>
                  <a:sym typeface="Wingdings" pitchFamily="2" charset="2"/>
                </a:endParaRPr>
              </a:p>
              <a:p>
                <a:pPr eaLnBrk="1" hangingPunct="1"/>
                <a:r>
                  <a:rPr lang="en-US" altLang="en-US" i="0" dirty="0" smtClean="0">
                    <a:latin typeface="Cambria Math"/>
                    <a:sym typeface="Wingdings" pitchFamily="2" charset="2"/>
                  </a:rPr>
                  <a:t>8(10</a:t>
                </a:r>
                <a:r>
                  <a:rPr lang="en-US" altLang="en-US" b="0" i="0" dirty="0" smtClean="0">
                    <a:latin typeface="Cambria Math"/>
                    <a:sym typeface="Wingdings" pitchFamily="2" charset="2"/>
                  </a:rPr>
                  <a:t>−</a:t>
                </a:r>
                <a:r>
                  <a:rPr lang="en-US" altLang="en-US" i="0" dirty="0" smtClean="0">
                    <a:latin typeface="Cambria Math"/>
                    <a:sym typeface="Wingdings" pitchFamily="2" charset="2"/>
                  </a:rPr>
                  <a:t>𝑑)</a:t>
                </a:r>
                <a:r>
                  <a:rPr lang="en-US" altLang="en-US" b="0" i="0" dirty="0" smtClean="0">
                    <a:latin typeface="Cambria Math"/>
                    <a:sym typeface="Wingdings" pitchFamily="2" charset="2"/>
                  </a:rPr>
                  <a:t>^2</a:t>
                </a:r>
                <a:r>
                  <a:rPr lang="en-US" altLang="en-US" i="0" dirty="0" smtClean="0">
                    <a:latin typeface="Cambria Math"/>
                    <a:sym typeface="Wingdings" pitchFamily="2" charset="2"/>
                  </a:rPr>
                  <a:t>=4𝑑</a:t>
                </a:r>
                <a:r>
                  <a:rPr lang="en-US" altLang="en-US" b="0" i="0" dirty="0" smtClean="0">
                    <a:latin typeface="Cambria Math"/>
                    <a:sym typeface="Wingdings" pitchFamily="2" charset="2"/>
                  </a:rPr>
                  <a:t>^2</a:t>
                </a:r>
                <a:endParaRPr lang="en-US" altLang="en-US" b="0" i="1" dirty="0" smtClean="0">
                  <a:latin typeface="Cambria Math"/>
                  <a:sym typeface="Wingdings" pitchFamily="2" charset="2"/>
                </a:endParaRPr>
              </a:p>
              <a:p>
                <a:pPr eaLnBrk="1" hangingPunct="1"/>
                <a:r>
                  <a:rPr lang="en-US" altLang="en-US" i="0" dirty="0" smtClean="0">
                    <a:latin typeface="Cambria Math"/>
                    <a:sym typeface="Wingdings" pitchFamily="2" charset="2"/>
                  </a:rPr>
                  <a:t>2</a:t>
                </a:r>
                <a:r>
                  <a:rPr lang="en-US" altLang="en-US" b="0" i="0" dirty="0" smtClean="0">
                    <a:latin typeface="Cambria Math"/>
                    <a:sym typeface="Wingdings" pitchFamily="2" charset="2"/>
                  </a:rPr>
                  <a:t>√</a:t>
                </a:r>
                <a:r>
                  <a:rPr lang="en-US" altLang="en-US" i="0" dirty="0" smtClean="0">
                    <a:latin typeface="Cambria Math"/>
                    <a:sym typeface="Symbol" pitchFamily="18" charset="2"/>
                  </a:rPr>
                  <a:t>2</a:t>
                </a:r>
                <a:r>
                  <a:rPr lang="en-US" altLang="en-US" b="0" i="0" dirty="0" smtClean="0">
                    <a:latin typeface="Cambria Math"/>
                    <a:sym typeface="Symbol" pitchFamily="18" charset="2"/>
                  </a:rPr>
                  <a:t> (</a:t>
                </a:r>
                <a:r>
                  <a:rPr lang="en-US" altLang="en-US" i="0" dirty="0" smtClean="0">
                    <a:latin typeface="Cambria Math"/>
                    <a:sym typeface="Symbol" pitchFamily="18" charset="2"/>
                  </a:rPr>
                  <a:t>10</a:t>
                </a:r>
                <a:r>
                  <a:rPr lang="en-US" altLang="en-US" b="0" i="0" dirty="0" smtClean="0">
                    <a:latin typeface="Cambria Math"/>
                    <a:sym typeface="Symbol" pitchFamily="18" charset="2"/>
                  </a:rPr>
                  <a:t>−</a:t>
                </a:r>
                <a:r>
                  <a:rPr lang="en-US" altLang="en-US" i="0" dirty="0" smtClean="0">
                    <a:latin typeface="Cambria Math"/>
                    <a:sym typeface="Symbol" pitchFamily="18" charset="2"/>
                  </a:rPr>
                  <a:t>𝑑)=</a:t>
                </a:r>
                <a:r>
                  <a:rPr lang="en-US" altLang="en-US" b="0" i="0" dirty="0" smtClean="0">
                    <a:latin typeface="Cambria Math"/>
                    <a:sym typeface="Symbol" pitchFamily="18" charset="2"/>
                  </a:rPr>
                  <a:t>±</a:t>
                </a:r>
                <a:r>
                  <a:rPr lang="en-US" altLang="en-US" i="0" dirty="0" smtClean="0">
                    <a:latin typeface="Cambria Math"/>
                    <a:sym typeface="Symbol" pitchFamily="18" charset="2"/>
                  </a:rPr>
                  <a:t>2𝑑</a:t>
                </a:r>
                <a:endParaRPr lang="en-US" altLang="en-US" i="1" dirty="0" smtClean="0">
                  <a:latin typeface="Cambria Math"/>
                  <a:sym typeface="Symbol" pitchFamily="18" charset="2"/>
                </a:endParaRPr>
              </a:p>
              <a:p>
                <a:pPr eaLnBrk="1" hangingPunct="1"/>
                <a:r>
                  <a:rPr lang="en-US" altLang="en-US" i="0" dirty="0" smtClean="0">
                    <a:latin typeface="Cambria Math"/>
                    <a:sym typeface="Wingdings" pitchFamily="2" charset="2"/>
                  </a:rPr>
                  <a:t>28.2</a:t>
                </a:r>
                <a:r>
                  <a:rPr lang="en-US" altLang="en-US" b="0" i="0" dirty="0" smtClean="0">
                    <a:latin typeface="Cambria Math"/>
                    <a:sym typeface="Wingdings" pitchFamily="2" charset="2"/>
                  </a:rPr>
                  <a:t>−</a:t>
                </a:r>
                <a:r>
                  <a:rPr lang="en-US" altLang="en-US" i="0" dirty="0" smtClean="0">
                    <a:latin typeface="Cambria Math"/>
                    <a:sym typeface="Wingdings" pitchFamily="2" charset="2"/>
                  </a:rPr>
                  <a:t>2.82𝑑=</a:t>
                </a:r>
                <a:r>
                  <a:rPr lang="en-US" altLang="en-US" b="0" i="0" dirty="0" smtClean="0">
                    <a:latin typeface="Cambria Math"/>
                    <a:sym typeface="Wingdings" pitchFamily="2" charset="2"/>
                  </a:rPr>
                  <a:t>±</a:t>
                </a:r>
                <a:r>
                  <a:rPr lang="en-US" altLang="en-US" i="0" dirty="0" smtClean="0">
                    <a:latin typeface="Cambria Math"/>
                    <a:sym typeface="Symbol" pitchFamily="18" charset="2"/>
                  </a:rPr>
                  <a:t>2𝑑</a:t>
                </a:r>
                <a:endParaRPr lang="en-US" altLang="en-US" dirty="0" smtClean="0">
                  <a:sym typeface="Symbol" pitchFamily="18" charset="2"/>
                </a:endParaRPr>
              </a:p>
              <a:p>
                <a:pPr eaLnBrk="1" hangingPunct="1"/>
                <a:r>
                  <a:rPr lang="en-US" altLang="en-US" i="0" dirty="0" smtClean="0">
                    <a:latin typeface="Cambria Math"/>
                    <a:sym typeface="Symbol" pitchFamily="18" charset="2"/>
                  </a:rPr>
                  <a:t>	</a:t>
                </a:r>
                <a:endParaRPr lang="en-US" altLang="en-US" i="1" dirty="0" smtClean="0">
                  <a:latin typeface="Cambria Math"/>
                  <a:sym typeface="Symbol" pitchFamily="18" charset="2"/>
                </a:endParaRPr>
              </a:p>
              <a:p>
                <a:pPr eaLnBrk="1" hangingPunct="1"/>
                <a:r>
                  <a:rPr lang="en-US" altLang="en-US" i="0" dirty="0" smtClean="0">
                    <a:latin typeface="Cambria Math"/>
                    <a:sym typeface="Symbol" pitchFamily="18" charset="2"/>
                  </a:rPr>
                  <a:t>𝑇𝑎𝑘𝑒 +: 28.2</a:t>
                </a:r>
                <a:r>
                  <a:rPr lang="en-US" altLang="en-US" b="0" i="0" dirty="0" smtClean="0">
                    <a:latin typeface="Cambria Math"/>
                    <a:sym typeface="Symbol" pitchFamily="18" charset="2"/>
                  </a:rPr>
                  <a:t>−</a:t>
                </a:r>
                <a:r>
                  <a:rPr lang="en-US" altLang="en-US" i="0" dirty="0" smtClean="0">
                    <a:latin typeface="Cambria Math"/>
                    <a:sym typeface="Symbol" pitchFamily="18" charset="2"/>
                  </a:rPr>
                  <a:t>2.82𝑑=2𝑑 </a:t>
                </a:r>
                <a:r>
                  <a:rPr lang="en-US" altLang="en-US" i="0" dirty="0" smtClean="0">
                    <a:latin typeface="Cambria Math"/>
                    <a:sym typeface="Wingdings" pitchFamily="2" charset="2"/>
                  </a:rPr>
                  <a:t> 28.2=4.82𝑑  𝑑=5.85</a:t>
                </a:r>
                <a:endParaRPr lang="en-US" altLang="en-US" dirty="0" smtClean="0">
                  <a:sym typeface="Wingdings" pitchFamily="2" charset="2"/>
                </a:endParaRPr>
              </a:p>
              <a:p>
                <a:pPr eaLnBrk="1" hangingPunct="1"/>
                <a:r>
                  <a:rPr lang="en-US" altLang="en-US" i="0" dirty="0" smtClean="0">
                    <a:latin typeface="Cambria Math"/>
                    <a:sym typeface="Wingdings" pitchFamily="2" charset="2"/>
                  </a:rPr>
                  <a:t>	𝑇𝑎𝑘𝑒 −: 28.2</a:t>
                </a:r>
                <a:r>
                  <a:rPr lang="en-US" altLang="en-US" b="0" i="0" dirty="0" smtClean="0">
                    <a:latin typeface="Cambria Math"/>
                    <a:sym typeface="Wingdings" pitchFamily="2" charset="2"/>
                  </a:rPr>
                  <a:t>−</a:t>
                </a:r>
                <a:r>
                  <a:rPr lang="en-US" altLang="en-US" i="0" dirty="0" smtClean="0">
                    <a:latin typeface="Cambria Math"/>
                    <a:sym typeface="Wingdings" pitchFamily="2" charset="2"/>
                  </a:rPr>
                  <a:t>2.82𝑑=−2𝑑  28.2=</a:t>
                </a:r>
                <a:r>
                  <a:rPr lang="en-US" altLang="en-US" b="0" i="0" dirty="0" smtClean="0">
                    <a:latin typeface="Cambria Math"/>
                    <a:sym typeface="Wingdings" pitchFamily="2" charset="2"/>
                  </a:rPr>
                  <a:t>0</a:t>
                </a:r>
                <a:r>
                  <a:rPr lang="en-US" altLang="en-US" i="0" dirty="0" smtClean="0">
                    <a:latin typeface="Cambria Math"/>
                    <a:sym typeface="Wingdings" pitchFamily="2" charset="2"/>
                  </a:rPr>
                  <a:t>.82 𝑑  𝑑=34.39</a:t>
                </a:r>
                <a:endParaRPr lang="en-US" altLang="en-US" dirty="0" smtClean="0">
                  <a:sym typeface="Wingdings" pitchFamily="2" charset="2"/>
                </a:endParaRPr>
              </a:p>
              <a:p>
                <a:pPr eaLnBrk="1" hangingPunct="1"/>
                <a:r>
                  <a:rPr lang="en-US" altLang="en-US" dirty="0" smtClean="0">
                    <a:sym typeface="Wingdings" pitchFamily="2" charset="2"/>
                  </a:rPr>
                  <a:t>Answer is 5.85</a:t>
                </a:r>
                <a:endParaRPr lang="en-US" altLang="en-US" dirty="0" smtClean="0">
                  <a:sym typeface="Symbol" pitchFamily="18" charset="2"/>
                </a:endParaRPr>
              </a:p>
            </p:txBody>
          </p:sp>
        </mc:Fallback>
      </mc:AlternateContent>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Like gravity, electric force and field are taken from the center of a sphere. So the distance </a:t>
                </a:r>
                <a:r>
                  <a:rPr lang="en-US" i="1" dirty="0"/>
                  <a:t>r</a:t>
                </a:r>
                <a:r>
                  <a:rPr lang="en-US" i="0" dirty="0"/>
                  <a:t> is the radius plus the 1 cm away from the surface.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=0.025 </m:t>
                      </m:r>
                      <m:r>
                        <a:rPr lang="en-US" b="0" i="1" smtClean="0">
                          <a:latin typeface="Cambria Math" panose="02040503050406030204" pitchFamily="18" charset="0"/>
                        </a:rPr>
                        <m:t>𝑚</m:t>
                      </m:r>
                      <m:r>
                        <a:rPr lang="en-US" b="0" i="1" smtClean="0">
                          <a:latin typeface="Cambria Math" panose="02040503050406030204" pitchFamily="18" charset="0"/>
                        </a:rPr>
                        <m:t>+0.01 </m:t>
                      </m:r>
                      <m:r>
                        <a:rPr lang="en-US" b="0" i="1" smtClean="0">
                          <a:latin typeface="Cambria Math" panose="02040503050406030204" pitchFamily="18" charset="0"/>
                        </a:rPr>
                        <m:t>𝑚</m:t>
                      </m:r>
                      <m:r>
                        <a:rPr lang="en-US" b="0" i="1" smtClean="0">
                          <a:latin typeface="Cambria Math" panose="02040503050406030204" pitchFamily="18" charset="0"/>
                        </a:rPr>
                        <m:t>=0.035 </m:t>
                      </m:r>
                      <m:r>
                        <a:rPr lang="en-US" b="0" i="1" smtClean="0">
                          <a:latin typeface="Cambria Math" panose="02040503050406030204" pitchFamily="18" charset="0"/>
                        </a:rPr>
                        <m:t>𝑚</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8.99×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𝑁</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r>
                                <a:rPr lang="en-US" b="0" i="1" smtClean="0">
                                  <a:latin typeface="Cambria Math" panose="02040503050406030204" pitchFamily="18" charset="0"/>
                                </a:rPr>
                                <m:t>1.5×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0.035 </m:t>
                                  </m:r>
                                  <m:r>
                                    <a:rPr lang="en-US" b="0" i="1" smtClean="0">
                                      <a:latin typeface="Cambria Math" panose="02040503050406030204" pitchFamily="18" charset="0"/>
                                    </a:rPr>
                                    <m:t>𝑚</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=1.10×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oMath>
                  </m:oMathPara>
                </a14:m>
                <a:endParaRPr lang="en-US" b="0" dirty="0"/>
              </a:p>
              <a:p>
                <a:r>
                  <a:rPr lang="en-US" dirty="0"/>
                  <a:t>Positive charge at this location will be attracted towards the knob on the left, so the answer is </a:t>
                </a:r>
                <a14:m>
                  <m:oMath xmlns:m="http://schemas.openxmlformats.org/officeDocument/2006/math">
                    <m:r>
                      <a:rPr lang="en-US" b="0" i="1" smtClean="0">
                        <a:latin typeface="Cambria Math" panose="02040503050406030204" pitchFamily="18" charset="0"/>
                      </a:rPr>
                      <m:t>1.10×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oMath>
                </a14:m>
                <a:r>
                  <a:rPr lang="en-US" dirty="0"/>
                  <a:t> to the left.</a:t>
                </a:r>
              </a:p>
            </p:txBody>
          </p:sp>
        </mc:Choice>
        <mc:Fallback xmlns="">
          <p:sp>
            <p:nvSpPr>
              <p:cNvPr id="3" name="Notes Placeholder 2"/>
              <p:cNvSpPr>
                <a:spLocks noGrp="1"/>
              </p:cNvSpPr>
              <p:nvPr>
                <p:ph type="body" idx="1"/>
              </p:nvPr>
            </p:nvSpPr>
            <p:spPr/>
            <p:txBody>
              <a:bodyPr/>
              <a:lstStyle/>
              <a:p>
                <a:r>
                  <a:rPr lang="en-US" dirty="0"/>
                  <a:t>Like gravity, electric force and field are taken from the center of a sphere. So the distance </a:t>
                </a:r>
                <a:r>
                  <a:rPr lang="en-US" i="1" dirty="0"/>
                  <a:t>r</a:t>
                </a:r>
                <a:r>
                  <a:rPr lang="en-US" i="0" dirty="0"/>
                  <a:t> is the radius plus the 1 cm away from the surface.</a:t>
                </a:r>
              </a:p>
              <a:p>
                <a:r>
                  <a:rPr lang="en-US" b="0" i="0">
                    <a:latin typeface="Cambria Math" panose="02040503050406030204" pitchFamily="18" charset="0"/>
                  </a:rPr>
                  <a:t>𝑟=0.025 𝑚+0.01 𝑚=0.035 𝑚</a:t>
                </a:r>
                <a:endParaRPr lang="en-US" b="0" dirty="0"/>
              </a:p>
              <a:p>
                <a:r>
                  <a:rPr lang="en-US" b="0" i="0">
                    <a:latin typeface="Cambria Math" panose="02040503050406030204" pitchFamily="18" charset="0"/>
                  </a:rPr>
                  <a:t>𝐸=𝑘𝑞/𝑟^2 </a:t>
                </a:r>
                <a:endParaRPr lang="en-US" b="0" dirty="0"/>
              </a:p>
              <a:p>
                <a:r>
                  <a:rPr lang="en-US" b="0" i="0">
                    <a:latin typeface="Cambria Math" panose="02040503050406030204" pitchFamily="18" charset="0"/>
                  </a:rPr>
                  <a:t>𝐸=(8.99×10^9  (𝑁𝑚^2)/𝐶^2 )(1.5×10^(−9)  𝐶)/(0.035 𝑚)^2 =1.10×10^4  𝑁/𝐶</a:t>
                </a:r>
                <a:endParaRPr lang="en-US" b="0" dirty="0"/>
              </a:p>
              <a:p>
                <a:r>
                  <a:rPr lang="en-US" dirty="0"/>
                  <a:t>Positive charge at this location will be attracted towards the knob on the left, so the answer is </a:t>
                </a:r>
                <a:r>
                  <a:rPr lang="en-US" b="0" i="0">
                    <a:latin typeface="Cambria Math" panose="02040503050406030204" pitchFamily="18" charset="0"/>
                  </a:rPr>
                  <a:t>1.10×10^4  𝑁/𝐶</a:t>
                </a:r>
                <a:r>
                  <a:rPr lang="en-US" dirty="0"/>
                  <a:t> to the left.</a:t>
                </a:r>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32</a:t>
            </a:fld>
            <a:endParaRPr lang="en-US"/>
          </a:p>
        </p:txBody>
      </p:sp>
    </p:spTree>
    <p:extLst>
      <p:ext uri="{BB962C8B-B14F-4D97-AF65-F5344CB8AC3E}">
        <p14:creationId xmlns:p14="http://schemas.microsoft.com/office/powerpoint/2010/main" val="3922604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B232CB-411B-41EB-977E-7F65BF0FC7D5}" type="slidenum">
              <a:rPr lang="en-US" altLang="en-US" smtClean="0"/>
              <a:pPr/>
              <a:t>33</a:t>
            </a:fld>
            <a:endParaRPr lang="en-US" altLang="en-US"/>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Spread out lines </a:t>
            </a:r>
            <a:r>
              <a:rPr lang="en-US" altLang="en-US">
                <a:sym typeface="Wingdings" pitchFamily="2" charset="2"/>
              </a:rPr>
              <a:t> weak E-field</a:t>
            </a:r>
          </a:p>
          <a:p>
            <a:pPr eaLnBrk="1" hangingPunct="1"/>
            <a:r>
              <a:rPr lang="en-US" altLang="en-US">
                <a:sym typeface="Wingdings" pitchFamily="2" charset="2"/>
              </a:rPr>
              <a:t>Close lines  strong E-field</a:t>
            </a:r>
          </a:p>
          <a:p>
            <a:pPr eaLnBrk="1" hangingPunct="1"/>
            <a:endParaRPr lang="en-US" altLang="en-US">
              <a:sym typeface="Wingdings" pitchFamily="2" charset="2"/>
            </a:endParaRPr>
          </a:p>
          <a:p>
            <a:pPr eaLnBrk="1" hangingPunct="1"/>
            <a:r>
              <a:rPr lang="en-US" altLang="en-US">
                <a:sym typeface="Wingdings" pitchFamily="2" charset="2"/>
              </a:rPr>
              <a:t>Lines don’t cross because there is only one value of E at one point</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18.1</a:t>
            </a:r>
          </a:p>
          <a:p>
            <a:r>
              <a:rPr lang="en-US" dirty="0"/>
              <a:t>OpenStax College Physics 2e 18.1-18.2</a:t>
            </a:r>
          </a:p>
        </p:txBody>
      </p:sp>
      <p:sp>
        <p:nvSpPr>
          <p:cNvPr id="4" name="Slide Number Placeholder 3"/>
          <p:cNvSpPr>
            <a:spLocks noGrp="1"/>
          </p:cNvSpPr>
          <p:nvPr>
            <p:ph type="sldNum" sz="quarter" idx="5"/>
          </p:nvPr>
        </p:nvSpPr>
        <p:spPr/>
        <p:txBody>
          <a:bodyPr/>
          <a:lstStyle/>
          <a:p>
            <a:fld id="{B60808A7-53AE-4153-AC02-97327BF63A62}" type="slidenum">
              <a:rPr lang="en-US" smtClean="0"/>
              <a:t>3</a:t>
            </a:fld>
            <a:endParaRPr lang="en-US"/>
          </a:p>
        </p:txBody>
      </p:sp>
    </p:spTree>
    <p:extLst>
      <p:ext uri="{BB962C8B-B14F-4D97-AF65-F5344CB8AC3E}">
        <p14:creationId xmlns:p14="http://schemas.microsoft.com/office/powerpoint/2010/main" val="2605615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C576D8-DF5C-426F-8F69-221B91882230}" type="slidenum">
              <a:rPr lang="en-US" altLang="en-US" smtClean="0"/>
              <a:pPr/>
              <a:t>34</a:t>
            </a:fld>
            <a:endParaRPr lang="en-US" altLang="en-US"/>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Made by putting test charge in points and seeing direction and strength of E-field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1CA345-7628-4375-9232-A030C7C0CA89}" type="slidenum">
              <a:rPr lang="en-US" altLang="en-US" smtClean="0"/>
              <a:pPr/>
              <a:t>35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2E33DE-BC6C-40ED-A15A-C43F544B97BE}" type="slidenum">
              <a:rPr lang="en-US" altLang="en-US" smtClean="0"/>
              <a:pPr/>
              <a:t>36</a:t>
            </a:fld>
            <a:endParaRPr lang="en-US" altLang="en-US"/>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Lines on left should be curved</a:t>
            </a:r>
            <a:r>
              <a:rPr lang="en-US" altLang="en-US">
                <a:sym typeface="Wingdings" pitchFamily="2" charset="2"/>
              </a:rPr>
              <a:t> as is the charge would constant between them, should depend on distance</a:t>
            </a:r>
            <a:endParaRPr lang="en-US" altLang="en-US"/>
          </a:p>
          <a:p>
            <a:pPr eaLnBrk="1" hangingPunct="1"/>
            <a:r>
              <a:rPr lang="en-US" altLang="en-US"/>
              <a:t>Lines cross at point P</a:t>
            </a:r>
          </a:p>
          <a:p>
            <a:pPr eaLnBrk="1" hangingPunct="1"/>
            <a:r>
              <a:rPr lang="en-US" altLang="en-US"/>
              <a:t>Number of lines should be proportional to charge 1:4:2:1 or 2:8:4:2 to make symmetry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38</a:t>
            </a:fld>
            <a:endParaRPr lang="en-US"/>
          </a:p>
        </p:txBody>
      </p:sp>
    </p:spTree>
    <p:extLst>
      <p:ext uri="{BB962C8B-B14F-4D97-AF65-F5344CB8AC3E}">
        <p14:creationId xmlns:p14="http://schemas.microsoft.com/office/powerpoint/2010/main" val="241845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18.4</a:t>
            </a:r>
          </a:p>
          <a:p>
            <a:r>
              <a:rPr lang="en-US" dirty="0"/>
              <a:t>OpenStax College Physics 2e 19.1-19.3</a:t>
            </a:r>
          </a:p>
        </p:txBody>
      </p:sp>
      <p:sp>
        <p:nvSpPr>
          <p:cNvPr id="4" name="Slide Number Placeholder 3"/>
          <p:cNvSpPr>
            <a:spLocks noGrp="1"/>
          </p:cNvSpPr>
          <p:nvPr>
            <p:ph type="sldNum" sz="quarter" idx="5"/>
          </p:nvPr>
        </p:nvSpPr>
        <p:spPr/>
        <p:txBody>
          <a:bodyPr/>
          <a:lstStyle/>
          <a:p>
            <a:fld id="{B60808A7-53AE-4153-AC02-97327BF63A62}" type="slidenum">
              <a:rPr lang="en-US" smtClean="0"/>
              <a:t>39</a:t>
            </a:fld>
            <a:endParaRPr lang="en-US"/>
          </a:p>
        </p:txBody>
      </p:sp>
    </p:spTree>
    <p:extLst>
      <p:ext uri="{BB962C8B-B14F-4D97-AF65-F5344CB8AC3E}">
        <p14:creationId xmlns:p14="http://schemas.microsoft.com/office/powerpoint/2010/main" val="3099141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40</a:t>
            </a:fld>
            <a:endParaRPr lang="en-US"/>
          </a:p>
        </p:txBody>
      </p:sp>
    </p:spTree>
    <p:extLst>
      <p:ext uri="{BB962C8B-B14F-4D97-AF65-F5344CB8AC3E}">
        <p14:creationId xmlns:p14="http://schemas.microsoft.com/office/powerpoint/2010/main" val="1543296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 is negative because the potential energy of the ball decreases as gravity does work to it (makes it come down).</a:t>
            </a:r>
          </a:p>
        </p:txBody>
      </p:sp>
      <p:sp>
        <p:nvSpPr>
          <p:cNvPr id="4" name="Slide Number Placeholder 3"/>
          <p:cNvSpPr>
            <a:spLocks noGrp="1"/>
          </p:cNvSpPr>
          <p:nvPr>
            <p:ph type="sldNum" sz="quarter" idx="5"/>
          </p:nvPr>
        </p:nvSpPr>
        <p:spPr/>
        <p:txBody>
          <a:bodyPr/>
          <a:lstStyle/>
          <a:p>
            <a:fld id="{B60808A7-53AE-4153-AC02-97327BF63A62}" type="slidenum">
              <a:rPr lang="en-US" smtClean="0"/>
              <a:t>41</a:t>
            </a:fld>
            <a:endParaRPr lang="en-US"/>
          </a:p>
        </p:txBody>
      </p:sp>
    </p:spTree>
    <p:extLst>
      <p:ext uri="{BB962C8B-B14F-4D97-AF65-F5344CB8AC3E}">
        <p14:creationId xmlns:p14="http://schemas.microsoft.com/office/powerpoint/2010/main" val="3366104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3B348-0BC8-4B14-80A4-C5D55DC088DF}" type="slidenum">
              <a:rPr lang="en-US" altLang="en-US" smtClean="0">
                <a:latin typeface="Arial" charset="0"/>
              </a:rPr>
              <a:pPr/>
              <a:t>45</a:t>
            </a:fld>
            <a:endParaRPr lang="en-US" altLang="en-US">
              <a:latin typeface="Arial" charset="0"/>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Charge at q</a:t>
            </a:r>
          </a:p>
          <a:p>
            <a:pPr eaLnBrk="1" hangingPunct="1">
              <a:buFontTx/>
              <a:buChar char="•"/>
            </a:pPr>
            <a:r>
              <a:rPr lang="en-US" altLang="en-US" dirty="0"/>
              <a:t>Two points at distances </a:t>
            </a:r>
            <a:r>
              <a:rPr lang="en-US" altLang="en-US" dirty="0" err="1"/>
              <a:t>rA</a:t>
            </a:r>
            <a:r>
              <a:rPr lang="en-US" altLang="en-US" dirty="0"/>
              <a:t> and </a:t>
            </a:r>
            <a:r>
              <a:rPr lang="en-US" altLang="en-US" dirty="0" err="1"/>
              <a:t>rB</a:t>
            </a:r>
            <a:endParaRPr lang="en-US" altLang="en-US" dirty="0"/>
          </a:p>
          <a:p>
            <a:pPr eaLnBrk="1" hangingPunct="1">
              <a:buFontTx/>
              <a:buChar char="•"/>
            </a:pPr>
            <a:r>
              <a:rPr lang="en-US" altLang="en-US" dirty="0"/>
              <a:t>At both these points a small positive test charge is repelled by the force F = (</a:t>
            </a:r>
            <a:r>
              <a:rPr lang="en-US" altLang="en-US" dirty="0" err="1"/>
              <a:t>kqq</a:t>
            </a:r>
            <a:r>
              <a:rPr lang="en-US" altLang="en-US" dirty="0"/>
              <a:t>/r</a:t>
            </a:r>
            <a:r>
              <a:rPr lang="en-US" altLang="en-US" baseline="30000" dirty="0"/>
              <a:t>2</a:t>
            </a:r>
            <a:r>
              <a:rPr lang="en-US" altLang="en-US" dirty="0"/>
              <a:t>)</a:t>
            </a:r>
          </a:p>
          <a:p>
            <a:pPr eaLnBrk="1" hangingPunct="1">
              <a:buFontTx/>
              <a:buChar char="•"/>
            </a:pPr>
            <a:r>
              <a:rPr lang="en-US" altLang="en-US" dirty="0"/>
              <a:t>This force does work to move the test charge from A to B</a:t>
            </a:r>
          </a:p>
          <a:p>
            <a:pPr eaLnBrk="1" hangingPunct="1">
              <a:buFontTx/>
              <a:buChar char="•"/>
            </a:pPr>
            <a:r>
              <a:rPr lang="en-US" altLang="en-US" dirty="0"/>
              <a:t>Since r varies from A to B and the force varies also, so must use calculus integrals to find the work done</a:t>
            </a:r>
          </a:p>
          <a:p>
            <a:pPr lvl="1" eaLnBrk="1" hangingPunct="1">
              <a:buFontTx/>
              <a:buChar char="•"/>
            </a:pPr>
            <a:r>
              <a:rPr lang="en-US" altLang="en-US" dirty="0"/>
              <a:t>W</a:t>
            </a:r>
            <a:r>
              <a:rPr lang="en-US" altLang="en-US" baseline="-25000" dirty="0"/>
              <a:t>AB</a:t>
            </a:r>
            <a:r>
              <a:rPr lang="en-US" altLang="en-US" dirty="0"/>
              <a:t> = kqq</a:t>
            </a:r>
            <a:r>
              <a:rPr lang="en-US" altLang="en-US" baseline="-25000" dirty="0"/>
              <a:t>0</a:t>
            </a:r>
            <a:r>
              <a:rPr lang="en-US" altLang="en-US" dirty="0"/>
              <a:t>/</a:t>
            </a:r>
            <a:r>
              <a:rPr lang="en-US" altLang="en-US" dirty="0" err="1"/>
              <a:t>rA</a:t>
            </a:r>
            <a:r>
              <a:rPr lang="en-US" altLang="en-US" dirty="0"/>
              <a:t> – kqq</a:t>
            </a:r>
            <a:r>
              <a:rPr lang="en-US" altLang="en-US" baseline="-25000" dirty="0"/>
              <a:t>0</a:t>
            </a:r>
            <a:r>
              <a:rPr lang="en-US" altLang="en-US" dirty="0"/>
              <a:t>/</a:t>
            </a:r>
            <a:r>
              <a:rPr lang="en-US" altLang="en-US" dirty="0" err="1"/>
              <a:t>rB</a:t>
            </a:r>
            <a:endParaRPr lang="en-US" altLang="en-US" dirty="0"/>
          </a:p>
          <a:p>
            <a:pPr eaLnBrk="1" hangingPunct="1">
              <a:buFontTx/>
              <a:buChar char="•"/>
            </a:pPr>
            <a:r>
              <a:rPr lang="en-US" altLang="en-US" dirty="0"/>
              <a:t>The potential difference can be found</a:t>
            </a:r>
          </a:p>
          <a:p>
            <a:pPr lvl="1" eaLnBrk="1" hangingPunct="1">
              <a:buFontTx/>
              <a:buChar char="•"/>
            </a:pPr>
            <a:r>
              <a:rPr lang="en-US" altLang="en-US" dirty="0"/>
              <a:t>V</a:t>
            </a:r>
            <a:r>
              <a:rPr lang="en-US" altLang="en-US" baseline="-25000" dirty="0"/>
              <a:t>B</a:t>
            </a:r>
            <a:r>
              <a:rPr lang="en-US" altLang="en-US" dirty="0"/>
              <a:t> – V</a:t>
            </a:r>
            <a:r>
              <a:rPr lang="en-US" altLang="en-US" baseline="-25000" dirty="0"/>
              <a:t>A</a:t>
            </a:r>
            <a:r>
              <a:rPr lang="en-US" altLang="en-US" dirty="0"/>
              <a:t> = -W</a:t>
            </a:r>
            <a:r>
              <a:rPr lang="en-US" altLang="en-US" baseline="-25000" dirty="0"/>
              <a:t>AB</a:t>
            </a:r>
            <a:r>
              <a:rPr lang="en-US" altLang="en-US" dirty="0"/>
              <a:t>/q</a:t>
            </a:r>
            <a:r>
              <a:rPr lang="en-US" altLang="en-US" baseline="-25000" dirty="0"/>
              <a:t>0 </a:t>
            </a:r>
            <a:r>
              <a:rPr lang="en-US" altLang="en-US" dirty="0"/>
              <a:t>= </a:t>
            </a:r>
            <a:r>
              <a:rPr lang="en-US" altLang="en-US" dirty="0" err="1"/>
              <a:t>kq</a:t>
            </a:r>
            <a:r>
              <a:rPr lang="en-US" altLang="en-US" dirty="0"/>
              <a:t>/</a:t>
            </a:r>
            <a:r>
              <a:rPr lang="en-US" altLang="en-US" dirty="0" err="1"/>
              <a:t>rB</a:t>
            </a:r>
            <a:r>
              <a:rPr lang="en-US" altLang="en-US" dirty="0"/>
              <a:t> – </a:t>
            </a:r>
            <a:r>
              <a:rPr lang="en-US" altLang="en-US" dirty="0" err="1"/>
              <a:t>kq</a:t>
            </a:r>
            <a:r>
              <a:rPr lang="en-US" altLang="en-US" dirty="0"/>
              <a:t>/</a:t>
            </a:r>
            <a:r>
              <a:rPr lang="en-US" altLang="en-US" dirty="0" err="1"/>
              <a:t>rA</a:t>
            </a:r>
            <a:endParaRPr lang="en-US" altLang="en-US" dirty="0"/>
          </a:p>
          <a:p>
            <a:pPr eaLnBrk="1" hangingPunct="1">
              <a:buFontTx/>
              <a:buChar char="•"/>
            </a:pPr>
            <a:r>
              <a:rPr lang="en-US" altLang="en-US" dirty="0"/>
              <a:t>If we make </a:t>
            </a:r>
            <a:r>
              <a:rPr lang="en-US" altLang="en-US" dirty="0" err="1"/>
              <a:t>rB</a:t>
            </a:r>
            <a:r>
              <a:rPr lang="en-US" altLang="en-US" dirty="0"/>
              <a:t> very large (infinite) then </a:t>
            </a:r>
            <a:r>
              <a:rPr lang="en-US" altLang="en-US" dirty="0" err="1"/>
              <a:t>kq</a:t>
            </a:r>
            <a:r>
              <a:rPr lang="en-US" altLang="en-US" dirty="0"/>
              <a:t>/</a:t>
            </a:r>
            <a:r>
              <a:rPr lang="en-US" altLang="en-US" dirty="0" err="1"/>
              <a:t>rB</a:t>
            </a:r>
            <a:r>
              <a:rPr lang="en-US" altLang="en-US" dirty="0"/>
              <a:t> = 0 and V</a:t>
            </a:r>
            <a:r>
              <a:rPr lang="en-US" altLang="en-US" baseline="-25000" dirty="0"/>
              <a:t>B</a:t>
            </a:r>
            <a:r>
              <a:rPr lang="en-US" altLang="en-US" dirty="0"/>
              <a:t> = 0</a:t>
            </a:r>
          </a:p>
          <a:p>
            <a:pPr eaLnBrk="1" hangingPunct="1">
              <a:buFontTx/>
              <a:buChar char="•"/>
            </a:pPr>
            <a:r>
              <a:rPr lang="en-US" altLang="en-US" dirty="0"/>
              <a:t>For convenience we always set V</a:t>
            </a:r>
            <a:r>
              <a:rPr lang="en-US" altLang="en-US" baseline="-25000" dirty="0"/>
              <a:t>B</a:t>
            </a:r>
            <a:r>
              <a:rPr lang="en-US" altLang="en-US" dirty="0"/>
              <a:t> = 0 so </a:t>
            </a:r>
          </a:p>
          <a:p>
            <a:pPr lvl="1" eaLnBrk="1" hangingPunct="1">
              <a:buFontTx/>
              <a:buChar char="•"/>
            </a:pPr>
            <a:r>
              <a:rPr lang="en-US" altLang="en-US" dirty="0"/>
              <a:t>V = </a:t>
            </a:r>
            <a:r>
              <a:rPr lang="en-US" altLang="en-US" dirty="0" err="1"/>
              <a:t>kq</a:t>
            </a:r>
            <a:r>
              <a:rPr lang="en-US" altLang="en-US" dirty="0"/>
              <a:t>/r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r>
                            <a:rPr lang="en-US" b="0" i="1" smtClean="0">
                              <a:latin typeface="Cambria Math" panose="02040503050406030204" pitchFamily="18" charset="0"/>
                            </a:rPr>
                            <m:t>𝑟</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8−</m:t>
                          </m:r>
                          <m:r>
                            <a:rPr lang="en-US" b="0" i="1" smtClean="0">
                              <a:latin typeface="Cambria Math" panose="02040503050406030204" pitchFamily="18" charset="0"/>
                            </a:rPr>
                            <m:t>𝑥</m:t>
                          </m:r>
                        </m:den>
                      </m:f>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8−</m:t>
                          </m:r>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𝑥</m:t>
                          </m:r>
                        </m:den>
                      </m:f>
                    </m:oMath>
                  </m:oMathPara>
                </a14:m>
                <a:endParaRPr lang="en-US" b="0" dirty="0"/>
              </a:p>
              <a:p>
                <a:r>
                  <a:rPr lang="en-US" dirty="0"/>
                  <a:t>Cancel </a:t>
                </a:r>
                <a:r>
                  <a:rPr lang="en-US" i="1" dirty="0"/>
                  <a:t>k</a:t>
                </a:r>
                <a:r>
                  <a:rPr lang="en-US" i="0" dirty="0"/>
                  <a:t> and </a:t>
                </a:r>
                <a:r>
                  <a:rPr lang="en-US" i="1" dirty="0"/>
                  <a:t>C</a:t>
                </a:r>
                <a:r>
                  <a:rPr lang="en-US" i="0" dirty="0"/>
                  <a:t> and cross multiply</a:t>
                </a:r>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8−</m:t>
                          </m:r>
                          <m:r>
                            <a:rPr lang="en-US" b="0" i="1" smtClean="0">
                              <a:latin typeface="Cambria Math" panose="02040503050406030204" pitchFamily="18" charset="0"/>
                            </a:rPr>
                            <m:t>𝑥</m:t>
                          </m:r>
                        </m:e>
                      </m:d>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=3.2 </m:t>
                      </m:r>
                      <m:r>
                        <a:rPr lang="en-US" b="0" i="1" smtClean="0">
                          <a:latin typeface="Cambria Math" panose="02040503050406030204" pitchFamily="18" charset="0"/>
                        </a:rPr>
                        <m:t>𝑐𝑚</m:t>
                      </m:r>
                    </m:oMath>
                  </m:oMathPara>
                </a14:m>
                <a:endParaRPr lang="en-US" b="0" dirty="0"/>
              </a:p>
              <a:p>
                <a:r>
                  <a:rPr lang="en-US" b="0" dirty="0"/>
                  <a:t>Add 1 cm because the </a:t>
                </a:r>
                <a:r>
                  <a:rPr lang="en-US" b="0" i="1" dirty="0"/>
                  <a:t>x</a:t>
                </a:r>
                <a:r>
                  <a:rPr lang="en-US" b="0" dirty="0"/>
                  <a:t> was measured from 1 cm.</a:t>
                </a:r>
              </a:p>
              <a:p>
                <a:r>
                  <a:rPr lang="en-US" b="0" dirty="0"/>
                  <a:t>V is 0 at </a:t>
                </a:r>
                <a:r>
                  <a:rPr lang="en-US" b="0"/>
                  <a:t>the 4.2 </a:t>
                </a:r>
                <a:r>
                  <a:rPr lang="en-US" b="0" dirty="0"/>
                  <a:t>cm point</a:t>
                </a:r>
              </a:p>
              <a:p>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𝑉=𝑘𝑞/𝑟</a:t>
                </a:r>
                <a:endParaRPr lang="en-US" b="0" dirty="0"/>
              </a:p>
              <a:p>
                <a:r>
                  <a:rPr lang="en-US" b="0" i="0">
                    <a:latin typeface="Cambria Math" panose="02040503050406030204" pitchFamily="18" charset="0"/>
                  </a:rPr>
                  <a:t>𝑉=𝑘(−2×10^(−6)  𝐶)/𝑥+𝑘(3×10^(−6)  𝐶)/(8−𝑥)=0</a:t>
                </a:r>
                <a:endParaRPr lang="en-US" b="0" dirty="0"/>
              </a:p>
              <a:p>
                <a:r>
                  <a:rPr lang="en-US" b="0" i="0">
                    <a:latin typeface="Cambria Math" panose="02040503050406030204" pitchFamily="18" charset="0"/>
                  </a:rPr>
                  <a:t>𝑘(3×10^(−6)  𝐶)/(8−𝑥)=𝑘(2×10^(−6)  𝐶)/𝑥</a:t>
                </a:r>
                <a:endParaRPr lang="en-US" b="0" dirty="0"/>
              </a:p>
              <a:p>
                <a:r>
                  <a:rPr lang="en-US" dirty="0"/>
                  <a:t>Cancel </a:t>
                </a:r>
                <a:r>
                  <a:rPr lang="en-US" i="1" dirty="0"/>
                  <a:t>k</a:t>
                </a:r>
                <a:r>
                  <a:rPr lang="en-US" i="0" dirty="0"/>
                  <a:t> and </a:t>
                </a:r>
                <a:r>
                  <a:rPr lang="en-US" i="1" dirty="0"/>
                  <a:t>C</a:t>
                </a:r>
                <a:r>
                  <a:rPr lang="en-US" i="0" dirty="0"/>
                  <a:t> and cross multiply</a:t>
                </a:r>
              </a:p>
              <a:p>
                <a:r>
                  <a:rPr lang="en-US" b="0" i="0">
                    <a:latin typeface="Cambria Math" panose="02040503050406030204" pitchFamily="18" charset="0"/>
                  </a:rPr>
                  <a:t>(3×10^(−6) )𝑥=(2×10^(−6) )(8−𝑥)</a:t>
                </a:r>
                <a:endParaRPr lang="en-US" b="0" dirty="0"/>
              </a:p>
              <a:p>
                <a:r>
                  <a:rPr lang="en-US" b="0" i="0">
                    <a:latin typeface="Cambria Math" panose="02040503050406030204" pitchFamily="18" charset="0"/>
                  </a:rPr>
                  <a:t>(3×10^(−6) )𝑥=(16×10^(−6) )−(2×10^(−6) )𝑥</a:t>
                </a:r>
                <a:endParaRPr lang="en-US" b="0" dirty="0"/>
              </a:p>
              <a:p>
                <a:r>
                  <a:rPr lang="en-US" b="0" i="0">
                    <a:latin typeface="Cambria Math" panose="02040503050406030204" pitchFamily="18" charset="0"/>
                  </a:rPr>
                  <a:t>(5×10^(−6) )𝑥=16×10^(−6)</a:t>
                </a:r>
                <a:endParaRPr lang="en-US" b="0" dirty="0"/>
              </a:p>
              <a:p>
                <a:r>
                  <a:rPr lang="en-US" b="0" i="0">
                    <a:latin typeface="Cambria Math" panose="02040503050406030204" pitchFamily="18" charset="0"/>
                  </a:rPr>
                  <a:t>𝑥=3.2 𝑐𝑚</a:t>
                </a:r>
                <a:endParaRPr lang="en-US" b="0" dirty="0"/>
              </a:p>
              <a:p>
                <a:r>
                  <a:rPr lang="en-US" b="0" dirty="0"/>
                  <a:t>V is 0 at the 3.2 cm point</a:t>
                </a:r>
              </a:p>
              <a:p>
                <a:endParaRPr lang="en-US" dirty="0"/>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47</a:t>
            </a:fld>
            <a:endParaRPr lang="en-US"/>
          </a:p>
        </p:txBody>
      </p:sp>
    </p:spTree>
    <p:extLst>
      <p:ext uri="{BB962C8B-B14F-4D97-AF65-F5344CB8AC3E}">
        <p14:creationId xmlns:p14="http://schemas.microsoft.com/office/powerpoint/2010/main" val="858232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48</a:t>
            </a:fld>
            <a:endParaRPr lang="en-US"/>
          </a:p>
        </p:txBody>
      </p:sp>
    </p:spTree>
    <p:extLst>
      <p:ext uri="{BB962C8B-B14F-4D97-AF65-F5344CB8AC3E}">
        <p14:creationId xmlns:p14="http://schemas.microsoft.com/office/powerpoint/2010/main" val="63915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F8F60A-3035-4D50-9F0C-E2B17DE90FBF}" type="slidenum">
              <a:rPr lang="en-US" altLang="en-US" smtClean="0"/>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19.4</a:t>
            </a:r>
          </a:p>
        </p:txBody>
      </p:sp>
      <p:sp>
        <p:nvSpPr>
          <p:cNvPr id="4" name="Slide Number Placeholder 3"/>
          <p:cNvSpPr>
            <a:spLocks noGrp="1"/>
          </p:cNvSpPr>
          <p:nvPr>
            <p:ph type="sldNum" sz="quarter" idx="5"/>
          </p:nvPr>
        </p:nvSpPr>
        <p:spPr/>
        <p:txBody>
          <a:bodyPr/>
          <a:lstStyle/>
          <a:p>
            <a:fld id="{B60808A7-53AE-4153-AC02-97327BF63A62}" type="slidenum">
              <a:rPr lang="en-US" smtClean="0"/>
              <a:t>49</a:t>
            </a:fld>
            <a:endParaRPr lang="en-US"/>
          </a:p>
        </p:txBody>
      </p:sp>
    </p:spTree>
    <p:extLst>
      <p:ext uri="{BB962C8B-B14F-4D97-AF65-F5344CB8AC3E}">
        <p14:creationId xmlns:p14="http://schemas.microsoft.com/office/powerpoint/2010/main" val="3827729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den>
                      </m:f>
                    </m:oMath>
                  </m:oMathPara>
                </a14:m>
                <a:endParaRPr lang="en-US" b="0" i="1"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2.0</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r>
                            <a:rPr lang="en-US" b="0" i="1" smtClean="0">
                              <a:latin typeface="Cambria Math" panose="02040503050406030204" pitchFamily="18" charset="0"/>
                            </a:rPr>
                            <m:t>11 </m:t>
                          </m:r>
                          <m:r>
                            <a:rPr lang="en-US" b="0" i="1" smtClean="0">
                              <a:latin typeface="Cambria Math" panose="02040503050406030204" pitchFamily="18" charset="0"/>
                            </a:rPr>
                            <m:t>𝑚</m:t>
                          </m:r>
                          <m:r>
                            <a:rPr lang="en-US" b="0" i="1" smtClean="0">
                              <a:latin typeface="Cambria Math" panose="02040503050406030204" pitchFamily="18" charset="0"/>
                            </a:rPr>
                            <m:t>−5 </m:t>
                          </m:r>
                          <m:r>
                            <a:rPr lang="en-US" b="0" i="1" smtClean="0">
                              <a:latin typeface="Cambria Math" panose="02040503050406030204" pitchFamily="18" charset="0"/>
                            </a:rPr>
                            <m:t>𝑚</m:t>
                          </m:r>
                        </m:den>
                      </m:f>
                    </m:oMath>
                  </m:oMathPara>
                </a14:m>
                <a:endParaRPr lang="en-US" b="0" i="1"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𝑉</m:t>
                      </m:r>
                      <m:r>
                        <a:rPr lang="en-US" b="0" i="1" smtClean="0">
                          <a:latin typeface="Cambria Math" panose="02040503050406030204" pitchFamily="18" charset="0"/>
                        </a:rPr>
                        <m:t>=12 </m:t>
                      </m:r>
                      <m:r>
                        <a:rPr lang="en-US" b="0" i="1" smtClean="0">
                          <a:latin typeface="Cambria Math" panose="02040503050406030204" pitchFamily="18" charset="0"/>
                        </a:rPr>
                        <m:t>𝑉</m:t>
                      </m:r>
                    </m:oMath>
                  </m:oMathPara>
                </a14:m>
                <a:endParaRPr lang="en-US" i="1"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𝐸=Δ𝑉/(𝑥_𝑓−𝑥_0 )</a:t>
                </a:r>
                <a:endParaRPr lang="en-US" b="0" i="1" dirty="0"/>
              </a:p>
              <a:p>
                <a:r>
                  <a:rPr lang="en-US" b="0" i="0">
                    <a:latin typeface="Cambria Math" panose="02040503050406030204" pitchFamily="18" charset="0"/>
                  </a:rPr>
                  <a:t>2.0 𝑁/𝐶=Δ𝑉/(11 𝑚−5 𝑚)</a:t>
                </a:r>
                <a:endParaRPr lang="en-US" b="0" i="1" dirty="0"/>
              </a:p>
              <a:p>
                <a:r>
                  <a:rPr lang="en-US" b="0" i="0">
                    <a:latin typeface="Cambria Math" panose="02040503050406030204" pitchFamily="18" charset="0"/>
                  </a:rPr>
                  <a:t>Δ𝑉=12 𝑉</a:t>
                </a:r>
                <a:endParaRPr lang="en-US" i="1" dirty="0"/>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51</a:t>
            </a:fld>
            <a:endParaRPr lang="en-US"/>
          </a:p>
        </p:txBody>
      </p:sp>
    </p:spTree>
    <p:extLst>
      <p:ext uri="{BB962C8B-B14F-4D97-AF65-F5344CB8AC3E}">
        <p14:creationId xmlns:p14="http://schemas.microsoft.com/office/powerpoint/2010/main" val="370574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eriod"/>
                </a:pP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ΔV</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f</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1" smtClean="0">
                                <a:latin typeface="Cambria Math" panose="02040503050406030204" pitchFamily="18" charset="0"/>
                              </a:rPr>
                              <m:t>0</m:t>
                            </m:r>
                          </m:sub>
                        </m:sSub>
                      </m:den>
                    </m:f>
                  </m:oMath>
                </a14:m>
                <a:br>
                  <a:rPr lang="en-US" b="0" dirty="0"/>
                </a:br>
                <a14:m>
                  <m:oMath xmlns:m="http://schemas.openxmlformats.org/officeDocument/2006/math">
                    <m:r>
                      <a:rPr lang="en-US" b="0" i="1" smtClean="0">
                        <a:latin typeface="Cambria Math" panose="02040503050406030204" pitchFamily="18" charset="0"/>
                      </a:rPr>
                      <m:t>100,000</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ΔV</m:t>
                        </m:r>
                      </m:num>
                      <m:den>
                        <m:r>
                          <a:rPr lang="en-US" b="0" i="0" smtClean="0">
                            <a:latin typeface="Cambria Math" panose="02040503050406030204" pitchFamily="18" charset="0"/>
                          </a:rPr>
                          <m:t>0.1 </m:t>
                        </m:r>
                        <m:r>
                          <m:rPr>
                            <m:sty m:val="p"/>
                          </m:rPr>
                          <a:rPr lang="en-US" b="0" i="0" smtClean="0">
                            <a:latin typeface="Cambria Math" panose="02040503050406030204" pitchFamily="18" charset="0"/>
                          </a:rPr>
                          <m:t>m</m:t>
                        </m:r>
                      </m:den>
                    </m:f>
                  </m:oMath>
                </a14:m>
                <a:br>
                  <a:rPr lang="en-US" b="0" dirty="0"/>
                </a:br>
                <a14:m>
                  <m:oMath xmlns:m="http://schemas.openxmlformats.org/officeDocument/2006/math">
                    <m:r>
                      <a:rPr lang="en-US" b="0" i="1" smtClean="0">
                        <a:latin typeface="Cambria Math" panose="02040503050406030204" pitchFamily="18" charset="0"/>
                      </a:rPr>
                      <m:t>10,000 </m:t>
                    </m:r>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ΔV</m:t>
                    </m:r>
                  </m:oMath>
                </a14:m>
                <a:endParaRPr lang="en-US" b="0" dirty="0"/>
              </a:p>
              <a:p>
                <a:pPr marL="228600" indent="-228600">
                  <a:buAutoNum type="alphaL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a14:m>
                <a:br>
                  <a:rPr lang="en-US" b="0" dirty="0"/>
                </a:br>
                <a14:m>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a14:m>
                <a:br>
                  <a:rPr lang="en-US" b="0" dirty="0"/>
                </a:br>
                <a14:m>
                  <m:oMath xmlns:m="http://schemas.openxmlformats.org/officeDocument/2006/math">
                    <m:r>
                      <a:rPr lang="en-US" b="0" i="1" smtClean="0">
                        <a:latin typeface="Cambria Math" panose="02040503050406030204" pitchFamily="18" charset="0"/>
                      </a:rPr>
                      <m:t>0+0=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a14:m>
                <a:br>
                  <a:rPr lang="en-US" b="0" dirty="0"/>
                </a:br>
                <a14:m>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𝑉</m:t>
                    </m:r>
                  </m:oMath>
                </a14:m>
                <a:br>
                  <a:rPr lang="en-US" b="0" dirty="0"/>
                </a:br>
                <a14:m>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𝐶</m:t>
                        </m:r>
                      </m:e>
                    </m:d>
                    <m:d>
                      <m:dPr>
                        <m:ctrlPr>
                          <a:rPr lang="en-US" b="0" i="1" smtClean="0">
                            <a:latin typeface="Cambria Math" panose="02040503050406030204" pitchFamily="18" charset="0"/>
                          </a:rPr>
                        </m:ctrlPr>
                      </m:dPr>
                      <m:e>
                        <m:r>
                          <a:rPr lang="en-US" b="0" i="1" smtClean="0">
                            <a:latin typeface="Cambria Math" panose="02040503050406030204" pitchFamily="18" charset="0"/>
                          </a:rPr>
                          <m:t>10000 </m:t>
                        </m:r>
                        <m:r>
                          <a:rPr lang="en-US" b="0" i="1" smtClean="0">
                            <a:latin typeface="Cambria Math" panose="02040503050406030204" pitchFamily="18" charset="0"/>
                          </a:rPr>
                          <m:t>𝑉</m:t>
                        </m:r>
                      </m:e>
                    </m:d>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−15</m:t>
                        </m:r>
                      </m:sup>
                    </m:sSup>
                    <m:r>
                      <a:rPr lang="en-US" b="0" i="1" smtClean="0">
                        <a:latin typeface="Cambria Math" panose="02040503050406030204" pitchFamily="18" charset="0"/>
                      </a:rPr>
                      <m:t> </m:t>
                    </m:r>
                    <m:r>
                      <a:rPr lang="en-US" b="0" i="1" smtClean="0">
                        <a:latin typeface="Cambria Math" panose="02040503050406030204" pitchFamily="18" charset="0"/>
                      </a:rPr>
                      <m:t>𝐽</m:t>
                    </m:r>
                  </m:oMath>
                </a14:m>
                <a:endParaRPr lang="en-US" b="0" dirty="0"/>
              </a:p>
            </p:txBody>
          </p:sp>
        </mc:Choice>
        <mc:Fallback xmlns="">
          <p:sp>
            <p:nvSpPr>
              <p:cNvPr id="3" name="Notes Placeholder 2"/>
              <p:cNvSpPr>
                <a:spLocks noGrp="1"/>
              </p:cNvSpPr>
              <p:nvPr>
                <p:ph type="body" idx="1"/>
              </p:nvPr>
            </p:nvSpPr>
            <p:spPr/>
            <p:txBody>
              <a:bodyPr/>
              <a:lstStyle/>
              <a:p>
                <a:pPr marL="228600" indent="-228600">
                  <a:buAutoNum type="alphaLcPeriod"/>
                </a:pPr>
                <a:r>
                  <a:rPr lang="en-US" b="0" i="0">
                    <a:latin typeface="Cambria Math" panose="02040503050406030204" pitchFamily="18" charset="0"/>
                  </a:rPr>
                  <a:t>𝐸=ΔV/(x_f−x_0 )</a:t>
                </a:r>
                <a:br>
                  <a:rPr lang="en-US" b="0" dirty="0"/>
                </a:br>
                <a:r>
                  <a:rPr lang="en-US" b="0" i="0">
                    <a:latin typeface="Cambria Math" panose="02040503050406030204" pitchFamily="18" charset="0"/>
                  </a:rPr>
                  <a:t>100,000 𝑁/𝐶=ΔV/(0.1 m)</a:t>
                </a:r>
                <a:br>
                  <a:rPr lang="en-US" b="0" dirty="0"/>
                </a:br>
                <a:r>
                  <a:rPr lang="en-US" b="0" i="0">
                    <a:latin typeface="Cambria Math" panose="02040503050406030204" pitchFamily="18" charset="0"/>
                  </a:rPr>
                  <a:t>10,000 𝑉=ΔV</a:t>
                </a:r>
                <a:endParaRPr lang="en-US" b="0" dirty="0"/>
              </a:p>
              <a:p>
                <a:pPr marL="228600" indent="-228600">
                  <a:buAutoNum type="alphaLcPeriod"/>
                </a:pPr>
                <a:r>
                  <a:rPr lang="en-US" b="0" i="0">
                    <a:latin typeface="Cambria Math" panose="02040503050406030204" pitchFamily="18" charset="0"/>
                  </a:rPr>
                  <a:t>𝐸_0+𝑊_𝑛𝑐=𝐸_𝑓</a:t>
                </a:r>
                <a:br>
                  <a:rPr lang="en-US" b="0" dirty="0"/>
                </a:br>
                <a:r>
                  <a:rPr lang="en-US" b="0" i="0">
                    <a:latin typeface="Cambria Math" panose="02040503050406030204" pitchFamily="18" charset="0"/>
                  </a:rPr>
                  <a:t>𝑃𝐸_0+𝐾𝐸_0=𝑃𝐸_𝑓+𝐾𝐸_𝑓</a:t>
                </a:r>
                <a:br>
                  <a:rPr lang="en-US" b="0" dirty="0"/>
                </a:br>
                <a:r>
                  <a:rPr lang="en-US" b="0" i="0">
                    <a:latin typeface="Cambria Math" panose="02040503050406030204" pitchFamily="18" charset="0"/>
                  </a:rPr>
                  <a:t>0+0=𝑞_0 𝑉+𝐾𝐸_𝑓</a:t>
                </a:r>
                <a:br>
                  <a:rPr lang="en-US" b="0" dirty="0"/>
                </a:br>
                <a:r>
                  <a:rPr lang="en-US" b="0" i="0">
                    <a:latin typeface="Cambria Math" panose="02040503050406030204" pitchFamily="18" charset="0"/>
                  </a:rPr>
                  <a:t>𝐾𝐸_𝑓=−𝑞_0 𝑉</a:t>
                </a:r>
                <a:br>
                  <a:rPr lang="en-US" b="0" dirty="0"/>
                </a:br>
                <a:r>
                  <a:rPr lang="en-US" b="0" i="0">
                    <a:latin typeface="Cambria Math" panose="02040503050406030204" pitchFamily="18" charset="0"/>
                  </a:rPr>
                  <a:t>𝐾𝐸_𝑓=−(−1.6×10^(−19)  𝐶)(10000 𝑉)=1.6×10^(−15)  𝐽</a:t>
                </a:r>
                <a:endParaRPr lang="en-US" b="0" dirty="0"/>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52</a:t>
            </a:fld>
            <a:endParaRPr lang="en-US"/>
          </a:p>
        </p:txBody>
      </p:sp>
    </p:spTree>
    <p:extLst>
      <p:ext uri="{BB962C8B-B14F-4D97-AF65-F5344CB8AC3E}">
        <p14:creationId xmlns:p14="http://schemas.microsoft.com/office/powerpoint/2010/main" val="1224693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53</a:t>
            </a:fld>
            <a:endParaRPr lang="en-US"/>
          </a:p>
        </p:txBody>
      </p:sp>
    </p:spTree>
    <p:extLst>
      <p:ext uri="{BB962C8B-B14F-4D97-AF65-F5344CB8AC3E}">
        <p14:creationId xmlns:p14="http://schemas.microsoft.com/office/powerpoint/2010/main" val="4071267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Field lines and equipotential</a:t>
            </a:r>
            <a:r>
              <a:rPr lang="en-US" baseline="0" dirty="0"/>
              <a:t> lines like topographic map where altitudes are equipotential lines and slopes are like field lines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54</a:t>
            </a:fld>
            <a:endParaRPr lang="en-US"/>
          </a:p>
        </p:txBody>
      </p:sp>
    </p:spTree>
    <p:extLst>
      <p:ext uri="{BB962C8B-B14F-4D97-AF65-F5344CB8AC3E}">
        <p14:creationId xmlns:p14="http://schemas.microsoft.com/office/powerpoint/2010/main" val="1085731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55</a:t>
            </a:fld>
            <a:endParaRPr lang="en-US"/>
          </a:p>
        </p:txBody>
      </p:sp>
    </p:spTree>
    <p:extLst>
      <p:ext uri="{BB962C8B-B14F-4D97-AF65-F5344CB8AC3E}">
        <p14:creationId xmlns:p14="http://schemas.microsoft.com/office/powerpoint/2010/main" val="3230983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56</a:t>
            </a:fld>
            <a:endParaRPr lang="en-US"/>
          </a:p>
        </p:txBody>
      </p:sp>
    </p:spTree>
    <p:extLst>
      <p:ext uri="{BB962C8B-B14F-4D97-AF65-F5344CB8AC3E}">
        <p14:creationId xmlns:p14="http://schemas.microsoft.com/office/powerpoint/2010/main" val="227100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A463D3-73B2-4E4D-93E2-B4507581DF3C}" type="slidenum">
              <a:rPr lang="en-US" altLang="en-US" smtClean="0"/>
              <a:pPr/>
              <a:t>6</a:t>
            </a:fld>
            <a:endParaRPr lang="en-US" altLang="en-US" dirty="0"/>
          </a:p>
        </p:txBody>
      </p:sp>
      <p:sp>
        <p:nvSpPr>
          <p:cNvPr id="5632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632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𝑁</m:t>
                      </m:r>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𝑞</m:t>
                          </m:r>
                        </m:num>
                        <m:den>
                          <m:r>
                            <a:rPr lang="en-US" altLang="en-US" i="1" dirty="0" smtClean="0">
                              <a:latin typeface="Cambria Math"/>
                            </a:rPr>
                            <m:t>𝑒</m:t>
                          </m:r>
                        </m:den>
                      </m:f>
                      <m:r>
                        <a:rPr lang="en-US" altLang="en-US" i="1" dirty="0" smtClean="0">
                          <a:latin typeface="Cambria Math"/>
                        </a:rPr>
                        <m:t> </m:t>
                      </m:r>
                      <m:r>
                        <a:rPr lang="en-US" altLang="en-US" i="1" dirty="0" smtClean="0">
                          <a:latin typeface="Cambria Math"/>
                          <a:sym typeface="Wingdings" pitchFamily="2" charset="2"/>
                        </a:rPr>
                        <m:t> </m:t>
                      </m:r>
                      <m:r>
                        <a:rPr lang="en-US" altLang="en-US" i="1" dirty="0" smtClean="0">
                          <a:latin typeface="Cambria Math"/>
                          <a:sym typeface="Wingdings" pitchFamily="2" charset="2"/>
                        </a:rPr>
                        <m:t>𝑁</m:t>
                      </m:r>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4</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−6</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num>
                        <m:den>
                          <m:r>
                            <a:rPr lang="en-US" altLang="en-US" i="1" dirty="0" smtClean="0">
                              <a:latin typeface="Cambria Math"/>
                              <a:sym typeface="Wingdings" pitchFamily="2" charset="2"/>
                            </a:rPr>
                            <m:t>1.6</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−19</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den>
                      </m:f>
                      <m:r>
                        <a:rPr lang="en-US" altLang="en-US" i="1" dirty="0" smtClean="0">
                          <a:latin typeface="Cambria Math"/>
                          <a:sym typeface="Wingdings" pitchFamily="2" charset="2"/>
                        </a:rPr>
                        <m:t>=2.</m:t>
                      </m:r>
                      <m:r>
                        <a:rPr lang="en-US" altLang="en-US" b="0" i="1" dirty="0" smtClean="0">
                          <a:latin typeface="Cambria Math"/>
                          <a:sym typeface="Wingdings" pitchFamily="2" charset="2"/>
                        </a:rPr>
                        <m:t>5×</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13</m:t>
                          </m:r>
                        </m:sup>
                      </m:sSup>
                    </m:oMath>
                  </m:oMathPara>
                </a14:m>
                <a:endParaRPr lang="en-US" alt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𝑚</m:t>
                      </m:r>
                      <m:r>
                        <a:rPr lang="en-US" altLang="en-US" i="1" dirty="0" smtClean="0">
                          <a:latin typeface="Cambria Math"/>
                          <a:sym typeface="Wingdings" pitchFamily="2" charset="2"/>
                        </a:rPr>
                        <m:t>=2.5×</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13</m:t>
                          </m:r>
                        </m:sup>
                      </m:sSup>
                      <m:r>
                        <a:rPr lang="en-US" altLang="en-US" i="1" dirty="0" smtClean="0">
                          <a:latin typeface="Cambria Math"/>
                          <a:sym typeface="Wingdings" pitchFamily="2" charset="2"/>
                        </a:rPr>
                        <m:t> </m:t>
                      </m:r>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9.11</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−31</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e>
                      </m:d>
                      <m:r>
                        <a:rPr lang="en-US" altLang="en-US" i="1" dirty="0" smtClean="0">
                          <a:latin typeface="Cambria Math"/>
                          <a:sym typeface="Wingdings" pitchFamily="2" charset="2"/>
                        </a:rPr>
                        <m:t>=2.28</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−17</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oMath>
                  </m:oMathPara>
                </a14:m>
                <a:endParaRPr lang="en-US" altLang="en-US" dirty="0">
                  <a:sym typeface="Wingdings" pitchFamily="2" charset="2"/>
                </a:endParaRPr>
              </a:p>
            </p:txBody>
          </p:sp>
        </mc:Choice>
        <mc:Fallback xmlns="">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𝑁=𝑞/𝑒  </a:t>
                </a:r>
                <a:r>
                  <a:rPr lang="en-US" altLang="en-US" i="0" dirty="0" smtClean="0">
                    <a:latin typeface="Cambria Math"/>
                    <a:sym typeface="Wingdings" pitchFamily="2" charset="2"/>
                  </a:rPr>
                  <a:t> 𝑁=(4</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〗^(−6) </a:t>
                </a:r>
                <a:r>
                  <a:rPr lang="en-US" altLang="en-US" i="0" dirty="0" smtClean="0">
                    <a:latin typeface="Cambria Math"/>
                    <a:sym typeface="Wingdings" pitchFamily="2" charset="2"/>
                  </a:rPr>
                  <a:t> 𝐶)/(1.6</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〗^(−19) </a:t>
                </a:r>
                <a:r>
                  <a:rPr lang="en-US" altLang="en-US" i="0" dirty="0" smtClean="0">
                    <a:latin typeface="Cambria Math"/>
                    <a:sym typeface="Wingdings" pitchFamily="2" charset="2"/>
                  </a:rPr>
                  <a:t> 𝐶)=2.</a:t>
                </a:r>
                <a:r>
                  <a:rPr lang="en-US" altLang="en-US" b="0" i="0" dirty="0" smtClean="0">
                    <a:latin typeface="Cambria Math"/>
                    <a:sym typeface="Wingdings" pitchFamily="2" charset="2"/>
                  </a:rPr>
                  <a:t>5×〖</a:t>
                </a:r>
                <a:r>
                  <a:rPr lang="en-US" altLang="en-US" i="0" dirty="0" smtClean="0">
                    <a:latin typeface="Cambria Math"/>
                    <a:sym typeface="Wingdings" pitchFamily="2" charset="2"/>
                  </a:rPr>
                  <a:t>10</a:t>
                </a:r>
                <a:r>
                  <a:rPr lang="en-US" altLang="en-US" b="0" i="0" dirty="0" smtClean="0">
                    <a:latin typeface="Cambria Math"/>
                    <a:sym typeface="Wingdings" pitchFamily="2" charset="2"/>
                  </a:rPr>
                  <a:t>〗^13</a:t>
                </a:r>
                <a:endParaRPr lang="en-US" altLang="en-US" i="1" dirty="0" smtClean="0">
                  <a:latin typeface="Cambria Math"/>
                  <a:sym typeface="Wingdings" pitchFamily="2" charset="2"/>
                </a:endParaRPr>
              </a:p>
              <a:p>
                <a:pPr eaLnBrk="1" hangingPunct="1"/>
                <a:r>
                  <a:rPr lang="en-US" altLang="en-US" i="0" dirty="0" smtClean="0">
                    <a:latin typeface="Cambria Math"/>
                    <a:sym typeface="Wingdings" pitchFamily="2" charset="2"/>
                  </a:rPr>
                  <a:t>𝑚=2.5</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〗^13 </a:t>
                </a:r>
                <a:r>
                  <a:rPr lang="en-US" altLang="en-US" i="0" dirty="0" smtClean="0">
                    <a:latin typeface="Cambria Math"/>
                    <a:sym typeface="Wingdings" pitchFamily="2" charset="2"/>
                  </a:rPr>
                  <a:t> (9.11</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〗^(−31)  </a:t>
                </a:r>
                <a:r>
                  <a:rPr lang="en-US" altLang="en-US" i="0" dirty="0" smtClean="0">
                    <a:latin typeface="Cambria Math"/>
                    <a:sym typeface="Wingdings" pitchFamily="2" charset="2"/>
                  </a:rPr>
                  <a:t>𝑘𝑔)=2.28</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〗^(−17)  </a:t>
                </a:r>
                <a:r>
                  <a:rPr lang="en-US" altLang="en-US" i="0" dirty="0" smtClean="0">
                    <a:latin typeface="Cambria Math"/>
                    <a:sym typeface="Wingdings" pitchFamily="2" charset="2"/>
                  </a:rPr>
                  <a:t>𝑘𝑔</a:t>
                </a:r>
                <a:endParaRPr lang="en-US" altLang="en-US" dirty="0" smtClean="0">
                  <a:sym typeface="Wingdings" pitchFamily="2" charset="2"/>
                </a:endParaRPr>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54C430-2AFD-4E68-828F-B34A6565098F}" type="slidenum">
              <a:rPr lang="en-US" altLang="en-US" smtClean="0"/>
              <a:pPr/>
              <a:t>7</a:t>
            </a:fld>
            <a:endParaRPr lang="en-US" altLang="en-US" dirty="0"/>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When you rub a balloon on your hair, the balloon steals electrons from the hair.  The balloon gets a negative charge and the hair gets a positive charge.</a:t>
            </a:r>
          </a:p>
          <a:p>
            <a:pPr eaLnBrk="1" hangingPunct="1">
              <a:buFontTx/>
              <a:buChar char="•"/>
            </a:pPr>
            <a:r>
              <a:rPr lang="en-US" altLang="en-US" dirty="0"/>
              <a:t>When the balloon takes electrons from the hair, each hair is positively charged.  It stands on end because the like positive charges repel</a:t>
            </a:r>
          </a:p>
          <a:p>
            <a:pPr eaLnBrk="1" hangingPunct="1">
              <a:buFontTx/>
              <a:buChar char="•"/>
            </a:pPr>
            <a:r>
              <a:rPr lang="en-US" altLang="en-US" dirty="0"/>
              <a:t>The balloon with the extra electrons sticks to other objects because it has a charge and the other objects don’t.  The unlike charges attract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6293C7-11AD-468A-A43C-6257E0C8021B}" type="slidenum">
              <a:rPr lang="en-US" altLang="en-US" smtClean="0"/>
              <a:pPr/>
              <a:t>8</a:t>
            </a:fld>
            <a:endParaRPr lang="en-US" altLang="en-US" dirty="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different than LCD (in LCD the material is naturally transparent, the charge makes it become opaque)</a:t>
            </a:r>
          </a:p>
          <a:p>
            <a:pPr eaLnBrk="1" hangingPunct="1">
              <a:buFontTx/>
              <a:buChar char="•"/>
            </a:pPr>
            <a:endParaRPr lang="en-US" altLang="en-US" dirty="0"/>
          </a:p>
          <a:p>
            <a:pPr eaLnBrk="1" hangingPunct="1">
              <a:buFontTx/>
              <a:buChar char="•"/>
            </a:pPr>
            <a:r>
              <a:rPr lang="en-US" altLang="en-US" dirty="0"/>
              <a:t>Made of two layers (base and transparent top)</a:t>
            </a:r>
          </a:p>
          <a:p>
            <a:pPr eaLnBrk="1" hangingPunct="1">
              <a:buFontTx/>
              <a:buChar char="•"/>
            </a:pPr>
            <a:r>
              <a:rPr lang="en-US" altLang="en-US" dirty="0"/>
              <a:t>Microcapsules diameter of hair contain white charged beads and dark liquid.</a:t>
            </a:r>
          </a:p>
          <a:p>
            <a:pPr eaLnBrk="1" hangingPunct="1">
              <a:buFontTx/>
              <a:buChar char="•"/>
            </a:pPr>
            <a:r>
              <a:rPr lang="en-US" altLang="en-US" dirty="0"/>
              <a:t>The base layer is electrically charged (some pixels (picture element) are dark because the beads are attracted to the base layer and some are white because the beads are repelled by the base layer)</a:t>
            </a:r>
          </a:p>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097373-31BB-4D9F-A3D0-91715F817D58}" type="slidenum">
              <a:rPr lang="en-US" altLang="en-US" smtClean="0"/>
              <a:pPr/>
              <a:t>9</a:t>
            </a:fld>
            <a:endParaRPr lang="en-US" altLang="en-US" dirty="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Metals make good conductors because of metallic bonds (chemistry) where the electrons are not strongly attached to the individual nuclei.  This happens partly because the outer most layer of electrons is so far away from the nucleus, there isn’t much attraction.</a:t>
            </a:r>
          </a:p>
          <a:p>
            <a:pPr eaLnBrk="1" hangingPunct="1">
              <a:buFontTx/>
              <a:buChar char="•"/>
            </a:pPr>
            <a:r>
              <a:rPr lang="en-US" altLang="en-US" dirty="0"/>
              <a:t>Insulators are made of atoms that hold tightly to their electrons i.e. their electron shells are full or almost full.</a:t>
            </a:r>
          </a:p>
          <a:p>
            <a:pPr eaLnBrk="1" hangingPunct="1">
              <a:buFontTx/>
              <a:buChar char="•"/>
            </a:pPr>
            <a:r>
              <a:rPr lang="en-US" altLang="en-US" dirty="0"/>
              <a:t>Hence electrical wires are coated in plastic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217BAD-C35F-4C3B-9A92-2E76A19961E7}" type="slidenum">
              <a:rPr lang="en-US" altLang="en-US" smtClean="0"/>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storm clouds over water&#10;&#10;Description automatically generated">
            <a:extLst>
              <a:ext uri="{FF2B5EF4-FFF2-40B4-BE49-F238E27FC236}">
                <a16:creationId xmlns:a16="http://schemas.microsoft.com/office/drawing/2014/main" id="{4D18BA17-1B8A-C9DD-EBB2-EC9271C721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84"/>
          <a:stretch/>
        </p:blipFill>
        <p:spPr>
          <a:xfrm>
            <a:off x="-1" y="0"/>
            <a:ext cx="12192001" cy="6858000"/>
          </a:xfrm>
          <a:prstGeom prst="rect">
            <a:avLst/>
          </a:prstGeom>
        </p:spPr>
      </p:pic>
      <p:sp>
        <p:nvSpPr>
          <p:cNvPr id="2" name="Title 1">
            <a:extLst>
              <a:ext uri="{FF2B5EF4-FFF2-40B4-BE49-F238E27FC236}">
                <a16:creationId xmlns:a16="http://schemas.microsoft.com/office/drawing/2014/main" id="{13C7450C-1729-A60B-7E38-FB426766A4A0}"/>
              </a:ext>
            </a:extLst>
          </p:cNvPr>
          <p:cNvSpPr>
            <a:spLocks noGrp="1"/>
          </p:cNvSpPr>
          <p:nvPr>
            <p:ph type="ctrTitle"/>
          </p:nvPr>
        </p:nvSpPr>
        <p:spPr>
          <a:xfrm>
            <a:off x="1524000" y="40640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9008562-0E00-4394-D386-1B08DBF72C5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FA6E957-76DF-2FCE-940D-CDD310F73D17}"/>
              </a:ext>
            </a:extLst>
          </p:cNvPr>
          <p:cNvSpPr>
            <a:spLocks noGrp="1"/>
          </p:cNvSpPr>
          <p:nvPr>
            <p:ph type="dt" sz="half" idx="10"/>
          </p:nvPr>
        </p:nvSpPr>
        <p:spPr/>
        <p:txBody>
          <a:bodyPr/>
          <a:lstStyle>
            <a:lvl1pPr>
              <a:defRPr>
                <a:solidFill>
                  <a:schemeClr val="bg1"/>
                </a:solidFill>
              </a:defRPr>
            </a:lvl1pPr>
          </a:lstStyle>
          <a:p>
            <a:fld id="{91E3C857-3845-498A-933C-925AD23A6D12}" type="datetimeFigureOut">
              <a:rPr lang="en-US" smtClean="0"/>
              <a:pPr/>
              <a:t>2/11/2025</a:t>
            </a:fld>
            <a:endParaRPr lang="en-US" dirty="0"/>
          </a:p>
        </p:txBody>
      </p:sp>
      <p:sp>
        <p:nvSpPr>
          <p:cNvPr id="5" name="Footer Placeholder 4">
            <a:extLst>
              <a:ext uri="{FF2B5EF4-FFF2-40B4-BE49-F238E27FC236}">
                <a16:creationId xmlns:a16="http://schemas.microsoft.com/office/drawing/2014/main" id="{E74526E6-CF71-9E56-398D-28B59386C1E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9D52446-F0F9-35AD-885B-5D728E701E52}"/>
              </a:ext>
            </a:extLst>
          </p:cNvPr>
          <p:cNvSpPr>
            <a:spLocks noGrp="1"/>
          </p:cNvSpPr>
          <p:nvPr>
            <p:ph type="sldNum" sz="quarter" idx="12"/>
          </p:nvPr>
        </p:nvSpPr>
        <p:spPr/>
        <p:txBody>
          <a:bodyPr/>
          <a:lstStyle>
            <a:lvl1pPr>
              <a:defRPr>
                <a:solidFill>
                  <a:schemeClr val="bg1"/>
                </a:solidFill>
              </a:defRPr>
            </a:lvl1pPr>
          </a:lstStyle>
          <a:p>
            <a:fld id="{6214B43F-945A-4EBB-838D-BCE79CBF3769}" type="slidenum">
              <a:rPr lang="en-US" smtClean="0"/>
              <a:pPr/>
              <a:t>‹#›</a:t>
            </a:fld>
            <a:endParaRPr lang="en-US" dirty="0"/>
          </a:p>
        </p:txBody>
      </p:sp>
    </p:spTree>
    <p:extLst>
      <p:ext uri="{BB962C8B-B14F-4D97-AF65-F5344CB8AC3E}">
        <p14:creationId xmlns:p14="http://schemas.microsoft.com/office/powerpoint/2010/main" val="427774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Lightning lighting in the sky">
            <a:extLst>
              <a:ext uri="{FF2B5EF4-FFF2-40B4-BE49-F238E27FC236}">
                <a16:creationId xmlns:a16="http://schemas.microsoft.com/office/drawing/2014/main" id="{6F27A63E-F16E-D3B2-0039-0E3CEFC6DF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9955D024-E7E4-CA44-B259-16C6F48A0F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129392-594C-3BF9-D788-FDF3E28FD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A377D-9155-F2B9-DD86-A042C3460F00}"/>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5" name="Footer Placeholder 4">
            <a:extLst>
              <a:ext uri="{FF2B5EF4-FFF2-40B4-BE49-F238E27FC236}">
                <a16:creationId xmlns:a16="http://schemas.microsoft.com/office/drawing/2014/main" id="{FF787D28-8856-601F-3B84-10FAA5C5D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BA5E0-0893-33C5-F472-E251FAF5CFC9}"/>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9544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95185-096B-6858-4AC7-6ADA468E21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DD43AC-0DC8-3884-5C6F-1816F1AABF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99843-66CC-24BB-6031-10B81882DCDC}"/>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5" name="Footer Placeholder 4">
            <a:extLst>
              <a:ext uri="{FF2B5EF4-FFF2-40B4-BE49-F238E27FC236}">
                <a16:creationId xmlns:a16="http://schemas.microsoft.com/office/drawing/2014/main" id="{F7F53C02-FE82-80F2-F280-27377285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CF4A8-849B-C26B-82A9-F571C379F5B2}"/>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330824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1143000"/>
          </a:xfrm>
        </p:spPr>
        <p:txBody>
          <a:bodyPr/>
          <a:lstStyle/>
          <a:p>
            <a:r>
              <a:rPr lang="en-US" dirty="0"/>
              <a:t>Click to edit Master title style</a:t>
            </a:r>
          </a:p>
        </p:txBody>
      </p:sp>
      <p:sp>
        <p:nvSpPr>
          <p:cNvPr id="3" name="Text Placeholder 2"/>
          <p:cNvSpPr>
            <a:spLocks noGrp="1"/>
          </p:cNvSpPr>
          <p:nvPr>
            <p:ph type="body" sz="half" idx="1"/>
          </p:nvPr>
        </p:nvSpPr>
        <p:spPr>
          <a:xfrm>
            <a:off x="1" y="1600201"/>
            <a:ext cx="5994400" cy="4533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994400" cy="4533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18"/>
          <p:cNvSpPr>
            <a:spLocks noGrp="1" noChangeArrowheads="1"/>
          </p:cNvSpPr>
          <p:nvPr>
            <p:ph type="sldNum" sz="quarter" idx="10"/>
          </p:nvPr>
        </p:nvSpPr>
        <p:spPr>
          <a:ln/>
        </p:spPr>
        <p:txBody>
          <a:bodyPr/>
          <a:lstStyle>
            <a:lvl1pPr>
              <a:defRPr/>
            </a:lvl1pPr>
          </a:lstStyle>
          <a:p>
            <a:pPr>
              <a:defRPr/>
            </a:pPr>
            <a:fld id="{9E6A48A3-4BDC-4B40-BA05-2D7310668CF7}"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906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9"/>
        <p:cNvGrpSpPr/>
        <p:nvPr/>
      </p:nvGrpSpPr>
      <p:grpSpPr>
        <a:xfrm>
          <a:off x="0" y="0"/>
          <a:ext cx="0" cy="0"/>
          <a:chOff x="0" y="0"/>
          <a:chExt cx="0" cy="0"/>
        </a:xfrm>
      </p:grpSpPr>
      <p:sp>
        <p:nvSpPr>
          <p:cNvPr id="20" name="Google Shape;20;p4"/>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rot="-5400000">
            <a:off x="10945706" y="623041"/>
            <a:ext cx="1315721"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3" name="Google Shape;23;p4"/>
          <p:cNvSpPr txBox="1">
            <a:spLocks noGrp="1"/>
          </p:cNvSpPr>
          <p:nvPr>
            <p:ph type="title"/>
          </p:nvPr>
        </p:nvSpPr>
        <p:spPr>
          <a:xfrm>
            <a:off x="609600" y="241327"/>
            <a:ext cx="10750549"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2400"/>
              <a:buFont typeface="Arial Black"/>
              <a:buNone/>
              <a:defRPr>
                <a:solidFill>
                  <a:srgbClr val="6CB25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a:spLocks noGrp="1"/>
          </p:cNvSpPr>
          <p:nvPr>
            <p:ph type="pic" idx="2"/>
          </p:nvPr>
        </p:nvSpPr>
        <p:spPr>
          <a:xfrm>
            <a:off x="609599" y="1122387"/>
            <a:ext cx="10750551"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609600" y="4843982"/>
            <a:ext cx="10750549"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extLst>
      <p:ext uri="{BB962C8B-B14F-4D97-AF65-F5344CB8AC3E}">
        <p14:creationId xmlns:p14="http://schemas.microsoft.com/office/powerpoint/2010/main" val="204094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Lightning lighting in the sky">
            <a:extLst>
              <a:ext uri="{FF2B5EF4-FFF2-40B4-BE49-F238E27FC236}">
                <a16:creationId xmlns:a16="http://schemas.microsoft.com/office/drawing/2014/main" id="{90D625B8-E296-845C-8760-97AF6FED6E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7075A551-5B25-FA26-FF81-D66B55215D8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ADC9FD-B725-DDCB-35E0-90E549DAF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547D0-46F3-8F0F-3019-A2067250C148}"/>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5" name="Footer Placeholder 4">
            <a:extLst>
              <a:ext uri="{FF2B5EF4-FFF2-40B4-BE49-F238E27FC236}">
                <a16:creationId xmlns:a16="http://schemas.microsoft.com/office/drawing/2014/main" id="{DBA600B2-8940-E359-648D-2D6836D56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7F434-15AC-5015-26AD-B60117B4EABD}"/>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34232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storm clouds over water&#10;&#10;Description automatically generated">
            <a:extLst>
              <a:ext uri="{FF2B5EF4-FFF2-40B4-BE49-F238E27FC236}">
                <a16:creationId xmlns:a16="http://schemas.microsoft.com/office/drawing/2014/main" id="{0F95B6EA-5CED-210D-118D-46AD8A3E3A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84"/>
          <a:stretch/>
        </p:blipFill>
        <p:spPr>
          <a:xfrm>
            <a:off x="-1" y="0"/>
            <a:ext cx="12192001" cy="6858000"/>
          </a:xfrm>
          <a:prstGeom prst="rect">
            <a:avLst/>
          </a:prstGeom>
        </p:spPr>
      </p:pic>
      <p:sp>
        <p:nvSpPr>
          <p:cNvPr id="2" name="Title 1">
            <a:extLst>
              <a:ext uri="{FF2B5EF4-FFF2-40B4-BE49-F238E27FC236}">
                <a16:creationId xmlns:a16="http://schemas.microsoft.com/office/drawing/2014/main" id="{49E11EBA-7254-19A2-735C-30FFCAF0E822}"/>
              </a:ext>
            </a:extLst>
          </p:cNvPr>
          <p:cNvSpPr>
            <a:spLocks noGrp="1"/>
          </p:cNvSpPr>
          <p:nvPr>
            <p:ph type="title"/>
          </p:nvPr>
        </p:nvSpPr>
        <p:spPr>
          <a:xfrm>
            <a:off x="416214" y="393700"/>
            <a:ext cx="10515600" cy="2852737"/>
          </a:xfrm>
        </p:spPr>
        <p:txBody>
          <a:bodyPr anchor="b"/>
          <a:lstStyle>
            <a:lvl1pPr algn="l">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5F11E5C-4431-67FE-3EAC-D07DF6B24B99}"/>
              </a:ext>
            </a:extLst>
          </p:cNvPr>
          <p:cNvSpPr>
            <a:spLocks noGrp="1"/>
          </p:cNvSpPr>
          <p:nvPr>
            <p:ph type="body" idx="1"/>
          </p:nvPr>
        </p:nvSpPr>
        <p:spPr>
          <a:xfrm>
            <a:off x="838200" y="5301673"/>
            <a:ext cx="10515600" cy="116161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0699A0C-2CF4-0B46-13F1-AF6CCE80A3BA}"/>
              </a:ext>
            </a:extLst>
          </p:cNvPr>
          <p:cNvSpPr>
            <a:spLocks noGrp="1"/>
          </p:cNvSpPr>
          <p:nvPr>
            <p:ph type="dt" sz="half" idx="10"/>
          </p:nvPr>
        </p:nvSpPr>
        <p:spPr/>
        <p:txBody>
          <a:bodyPr/>
          <a:lstStyle>
            <a:lvl1pPr>
              <a:defRPr>
                <a:solidFill>
                  <a:schemeClr val="bg1"/>
                </a:solidFill>
              </a:defRPr>
            </a:lvl1pPr>
          </a:lstStyle>
          <a:p>
            <a:fld id="{91E3C857-3845-498A-933C-925AD23A6D12}" type="datetimeFigureOut">
              <a:rPr lang="en-US" smtClean="0"/>
              <a:pPr/>
              <a:t>2/11/2025</a:t>
            </a:fld>
            <a:endParaRPr lang="en-US" dirty="0"/>
          </a:p>
        </p:txBody>
      </p:sp>
      <p:sp>
        <p:nvSpPr>
          <p:cNvPr id="5" name="Footer Placeholder 4">
            <a:extLst>
              <a:ext uri="{FF2B5EF4-FFF2-40B4-BE49-F238E27FC236}">
                <a16:creationId xmlns:a16="http://schemas.microsoft.com/office/drawing/2014/main" id="{8B83FBD3-213F-FFFC-9BA9-A0AAD93911C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55C62D9-94DD-85BA-AE5F-BCD48EA0EB6E}"/>
              </a:ext>
            </a:extLst>
          </p:cNvPr>
          <p:cNvSpPr>
            <a:spLocks noGrp="1"/>
          </p:cNvSpPr>
          <p:nvPr>
            <p:ph type="sldNum" sz="quarter" idx="12"/>
          </p:nvPr>
        </p:nvSpPr>
        <p:spPr/>
        <p:txBody>
          <a:bodyPr/>
          <a:lstStyle>
            <a:lvl1pPr>
              <a:defRPr>
                <a:solidFill>
                  <a:schemeClr val="bg1"/>
                </a:solidFill>
              </a:defRPr>
            </a:lvl1pPr>
          </a:lstStyle>
          <a:p>
            <a:fld id="{6214B43F-945A-4EBB-838D-BCE79CBF3769}" type="slidenum">
              <a:rPr lang="en-US" smtClean="0"/>
              <a:pPr/>
              <a:t>‹#›</a:t>
            </a:fld>
            <a:endParaRPr lang="en-US" dirty="0"/>
          </a:p>
        </p:txBody>
      </p:sp>
    </p:spTree>
    <p:extLst>
      <p:ext uri="{BB962C8B-B14F-4D97-AF65-F5344CB8AC3E}">
        <p14:creationId xmlns:p14="http://schemas.microsoft.com/office/powerpoint/2010/main" val="350767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ightning lighting in the sky">
            <a:extLst>
              <a:ext uri="{FF2B5EF4-FFF2-40B4-BE49-F238E27FC236}">
                <a16:creationId xmlns:a16="http://schemas.microsoft.com/office/drawing/2014/main" id="{B22B9EF8-204F-EFC4-367E-6A020D6C50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91EF113E-8955-271E-EAA4-8DB42494F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5890C-B9F0-2FAF-7314-9C9778765B10}"/>
              </a:ext>
            </a:extLst>
          </p:cNvPr>
          <p:cNvSpPr>
            <a:spLocks noGrp="1"/>
          </p:cNvSpPr>
          <p:nvPr>
            <p:ph sz="half" idx="1"/>
          </p:nvPr>
        </p:nvSpPr>
        <p:spPr>
          <a:xfrm>
            <a:off x="0" y="1325563"/>
            <a:ext cx="6019800" cy="516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D14935-442F-C860-6000-3054F7B5D5D0}"/>
              </a:ext>
            </a:extLst>
          </p:cNvPr>
          <p:cNvSpPr>
            <a:spLocks noGrp="1"/>
          </p:cNvSpPr>
          <p:nvPr>
            <p:ph sz="half" idx="2"/>
          </p:nvPr>
        </p:nvSpPr>
        <p:spPr>
          <a:xfrm>
            <a:off x="6172200" y="1325563"/>
            <a:ext cx="6019800" cy="516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8FECD4F-6258-0E3B-A243-826D6A0B1361}"/>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6" name="Footer Placeholder 5">
            <a:extLst>
              <a:ext uri="{FF2B5EF4-FFF2-40B4-BE49-F238E27FC236}">
                <a16:creationId xmlns:a16="http://schemas.microsoft.com/office/drawing/2014/main" id="{712D628F-00AE-21D8-B9CE-5F6CD28A5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0968C-7F06-811E-E293-48428BEA62DA}"/>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21962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ightning lighting in the sky">
            <a:extLst>
              <a:ext uri="{FF2B5EF4-FFF2-40B4-BE49-F238E27FC236}">
                <a16:creationId xmlns:a16="http://schemas.microsoft.com/office/drawing/2014/main" id="{C57C6B75-E35E-9010-ED05-15FA2C26B2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7FD1345B-64A3-0659-DA8A-BE7E4F5BA975}"/>
              </a:ext>
            </a:extLst>
          </p:cNvPr>
          <p:cNvSpPr>
            <a:spLocks noGrp="1"/>
          </p:cNvSpPr>
          <p:nvPr>
            <p:ph type="title"/>
          </p:nvPr>
        </p:nvSpPr>
        <p:spPr>
          <a:xfrm>
            <a:off x="0" y="1"/>
            <a:ext cx="12192000" cy="1325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AB3C4-FC27-F848-2497-939F8543859C}"/>
              </a:ext>
            </a:extLst>
          </p:cNvPr>
          <p:cNvSpPr>
            <a:spLocks noGrp="1"/>
          </p:cNvSpPr>
          <p:nvPr>
            <p:ph type="body" idx="1"/>
          </p:nvPr>
        </p:nvSpPr>
        <p:spPr>
          <a:xfrm>
            <a:off x="0" y="1325563"/>
            <a:ext cx="59959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FC6DB-5DDE-1AFF-E7D8-160FD31853E5}"/>
              </a:ext>
            </a:extLst>
          </p:cNvPr>
          <p:cNvSpPr>
            <a:spLocks noGrp="1"/>
          </p:cNvSpPr>
          <p:nvPr>
            <p:ph sz="half" idx="2"/>
          </p:nvPr>
        </p:nvSpPr>
        <p:spPr>
          <a:xfrm>
            <a:off x="0" y="2149475"/>
            <a:ext cx="5995987"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BD7008-0378-EB84-0530-9D7C3C9726EE}"/>
              </a:ext>
            </a:extLst>
          </p:cNvPr>
          <p:cNvSpPr>
            <a:spLocks noGrp="1"/>
          </p:cNvSpPr>
          <p:nvPr>
            <p:ph type="body" sz="quarter" idx="3"/>
          </p:nvPr>
        </p:nvSpPr>
        <p:spPr>
          <a:xfrm>
            <a:off x="6170612" y="1325563"/>
            <a:ext cx="60213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F279C1E-3AB7-CEEC-3DEA-D86EA890AD55}"/>
              </a:ext>
            </a:extLst>
          </p:cNvPr>
          <p:cNvSpPr>
            <a:spLocks noGrp="1"/>
          </p:cNvSpPr>
          <p:nvPr>
            <p:ph sz="quarter" idx="4"/>
          </p:nvPr>
        </p:nvSpPr>
        <p:spPr>
          <a:xfrm>
            <a:off x="6170612" y="2149475"/>
            <a:ext cx="6021388"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5BF1AD-F389-0A17-FCF9-69AE72B4312C}"/>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8" name="Footer Placeholder 7">
            <a:extLst>
              <a:ext uri="{FF2B5EF4-FFF2-40B4-BE49-F238E27FC236}">
                <a16:creationId xmlns:a16="http://schemas.microsoft.com/office/drawing/2014/main" id="{4D894FDF-9B3B-07B0-704C-C55FDE2A1A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DFF2C2-9D70-1449-56F8-40506E5AAD84}"/>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149792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ightning lighting in the sky">
            <a:extLst>
              <a:ext uri="{FF2B5EF4-FFF2-40B4-BE49-F238E27FC236}">
                <a16:creationId xmlns:a16="http://schemas.microsoft.com/office/drawing/2014/main" id="{1DCB3F90-1546-B15F-10E7-EB0B511D0E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DD1DB22E-ECDE-E135-B7E3-7E40EC1BAF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DFF4C-CE0C-A82F-7934-5A5C02788527}"/>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4" name="Footer Placeholder 3">
            <a:extLst>
              <a:ext uri="{FF2B5EF4-FFF2-40B4-BE49-F238E27FC236}">
                <a16:creationId xmlns:a16="http://schemas.microsoft.com/office/drawing/2014/main" id="{25376635-DD4A-4B35-CDEB-0E7EFD0540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870667-564D-408C-AE44-36DBD360BCB8}"/>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3599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ightning lighting in the sky">
            <a:extLst>
              <a:ext uri="{FF2B5EF4-FFF2-40B4-BE49-F238E27FC236}">
                <a16:creationId xmlns:a16="http://schemas.microsoft.com/office/drawing/2014/main" id="{E3A7ADC1-46E1-47CE-1422-15423F6FA4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Date Placeholder 1">
            <a:extLst>
              <a:ext uri="{FF2B5EF4-FFF2-40B4-BE49-F238E27FC236}">
                <a16:creationId xmlns:a16="http://schemas.microsoft.com/office/drawing/2014/main" id="{BB133065-8CC5-2884-37AB-5E13F1D153A5}"/>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3" name="Footer Placeholder 2">
            <a:extLst>
              <a:ext uri="{FF2B5EF4-FFF2-40B4-BE49-F238E27FC236}">
                <a16:creationId xmlns:a16="http://schemas.microsoft.com/office/drawing/2014/main" id="{B119BD5F-4D26-C930-ECFB-9291E2E610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08682-67E2-9965-7A10-9CC07692E4AF}"/>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65617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9074-3A0D-D123-81A3-74B198A4C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8C27AE-1C6B-DB8D-A787-0B895827E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BC4674-3691-334A-1840-A03F590F7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8AA7A-7947-3D8B-5C1A-71ACABB4BA1E}"/>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6" name="Footer Placeholder 5">
            <a:extLst>
              <a:ext uri="{FF2B5EF4-FFF2-40B4-BE49-F238E27FC236}">
                <a16:creationId xmlns:a16="http://schemas.microsoft.com/office/drawing/2014/main" id="{14DBA07A-D87A-5491-68F1-01F1C990D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46E6E-81C9-F08E-940E-9DFF91EA21CF}"/>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11155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B72B-87B7-6F15-8A14-8F6FC8198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3ACF8-5D1A-5738-B8B2-C754EA476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81845-F7C0-EE12-2EC4-E1A753F37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E85E7-3172-B4D8-D00F-9F6E4F72A8F9}"/>
              </a:ext>
            </a:extLst>
          </p:cNvPr>
          <p:cNvSpPr>
            <a:spLocks noGrp="1"/>
          </p:cNvSpPr>
          <p:nvPr>
            <p:ph type="dt" sz="half" idx="10"/>
          </p:nvPr>
        </p:nvSpPr>
        <p:spPr/>
        <p:txBody>
          <a:bodyPr/>
          <a:lstStyle/>
          <a:p>
            <a:fld id="{91E3C857-3845-498A-933C-925AD23A6D12}" type="datetimeFigureOut">
              <a:rPr lang="en-US" smtClean="0"/>
              <a:t>2/11/2025</a:t>
            </a:fld>
            <a:endParaRPr lang="en-US"/>
          </a:p>
        </p:txBody>
      </p:sp>
      <p:sp>
        <p:nvSpPr>
          <p:cNvPr id="6" name="Footer Placeholder 5">
            <a:extLst>
              <a:ext uri="{FF2B5EF4-FFF2-40B4-BE49-F238E27FC236}">
                <a16:creationId xmlns:a16="http://schemas.microsoft.com/office/drawing/2014/main" id="{E2F953B0-3531-C258-264B-4F2ED2384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4CCE4-F55C-CA1A-658A-8E7393F7EAA3}"/>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87289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4353F-1191-240A-1C1F-321D2F3549FB}"/>
              </a:ext>
            </a:extLst>
          </p:cNvPr>
          <p:cNvSpPr>
            <a:spLocks noGrp="1"/>
          </p:cNvSpPr>
          <p:nvPr>
            <p:ph type="title"/>
          </p:nvPr>
        </p:nvSpPr>
        <p:spPr>
          <a:xfrm>
            <a:off x="0" y="0"/>
            <a:ext cx="12192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A2FEAD-1016-007A-91E8-289556769DD6}"/>
              </a:ext>
            </a:extLst>
          </p:cNvPr>
          <p:cNvSpPr>
            <a:spLocks noGrp="1"/>
          </p:cNvSpPr>
          <p:nvPr>
            <p:ph type="body" idx="1"/>
          </p:nvPr>
        </p:nvSpPr>
        <p:spPr>
          <a:xfrm>
            <a:off x="0" y="1325563"/>
            <a:ext cx="12192000" cy="5167312"/>
          </a:xfrm>
          <a:prstGeom prst="rect">
            <a:avLst/>
          </a:prstGeom>
        </p:spPr>
        <p:txBody>
          <a:bodyPr vert="horz" lIns="91440" tIns="45720" rIns="91440" bIns="45720" rtlCol="0">
            <a:normAutofit/>
          </a:bodyPr>
          <a:lstStyle/>
          <a:p>
            <a:pPr lvl="0"/>
            <a:r>
              <a:rPr lang="en-US" dirty="0"/>
              <a:t>Click to edit Master text styles</a:t>
            </a:r>
          </a:p>
          <a:p>
            <a:pPr lvl="1"/>
            <a:r>
              <a:rPr lang="en-US"/>
              <a:t>Second level</a:t>
            </a:r>
            <a:endParaRPr lang="en-US" dirty="0"/>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DD5D05-C72E-DF02-DDB8-C0F3F606FB9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3C857-3845-498A-933C-925AD23A6D12}" type="datetimeFigureOut">
              <a:rPr lang="en-US" smtClean="0"/>
              <a:t>2/11/2025</a:t>
            </a:fld>
            <a:endParaRPr lang="en-US"/>
          </a:p>
        </p:txBody>
      </p:sp>
      <p:sp>
        <p:nvSpPr>
          <p:cNvPr id="5" name="Footer Placeholder 4">
            <a:extLst>
              <a:ext uri="{FF2B5EF4-FFF2-40B4-BE49-F238E27FC236}">
                <a16:creationId xmlns:a16="http://schemas.microsoft.com/office/drawing/2014/main" id="{2638EB9F-A10E-8AB8-EF33-676540CE97E3}"/>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1EB46-93FE-95E7-FDA1-8186EDA82102}"/>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4B43F-945A-4EBB-838D-BCE79CBF3769}" type="slidenum">
              <a:rPr lang="en-US" smtClean="0"/>
              <a:t>‹#›</a:t>
            </a:fld>
            <a:endParaRPr lang="en-US"/>
          </a:p>
        </p:txBody>
      </p:sp>
    </p:spTree>
    <p:extLst>
      <p:ext uri="{BB962C8B-B14F-4D97-AF65-F5344CB8AC3E}">
        <p14:creationId xmlns:p14="http://schemas.microsoft.com/office/powerpoint/2010/main" val="83446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penstaxcollege.org/l/28ballo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9.gif"/></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2B49-9A62-8BE4-8332-154D69DBAEC1}"/>
              </a:ext>
            </a:extLst>
          </p:cNvPr>
          <p:cNvSpPr>
            <a:spLocks noGrp="1"/>
          </p:cNvSpPr>
          <p:nvPr>
            <p:ph type="ctrTitle"/>
          </p:nvPr>
        </p:nvSpPr>
        <p:spPr/>
        <p:txBody>
          <a:bodyPr/>
          <a:lstStyle/>
          <a:p>
            <a:r>
              <a:rPr lang="en-US" dirty="0"/>
              <a:t>Static Electricity</a:t>
            </a:r>
          </a:p>
        </p:txBody>
      </p:sp>
      <p:sp>
        <p:nvSpPr>
          <p:cNvPr id="3" name="Subtitle 2">
            <a:extLst>
              <a:ext uri="{FF2B5EF4-FFF2-40B4-BE49-F238E27FC236}">
                <a16:creationId xmlns:a16="http://schemas.microsoft.com/office/drawing/2014/main" id="{7F385F24-383B-4183-8BBC-F2A0CC8C3115}"/>
              </a:ext>
            </a:extLst>
          </p:cNvPr>
          <p:cNvSpPr>
            <a:spLocks noGrp="1"/>
          </p:cNvSpPr>
          <p:nvPr>
            <p:ph type="subTitle" idx="1"/>
          </p:nvPr>
        </p:nvSpPr>
        <p:spPr/>
        <p:txBody>
          <a:bodyPr/>
          <a:lstStyle/>
          <a:p>
            <a:r>
              <a:rPr lang="en-US" dirty="0"/>
              <a:t>Physics</a:t>
            </a:r>
          </a:p>
          <a:p>
            <a:r>
              <a:rPr lang="en-US" dirty="0"/>
              <a:t>Unit 07</a:t>
            </a:r>
          </a:p>
        </p:txBody>
      </p:sp>
    </p:spTree>
    <p:extLst>
      <p:ext uri="{BB962C8B-B14F-4D97-AF65-F5344CB8AC3E}">
        <p14:creationId xmlns:p14="http://schemas.microsoft.com/office/powerpoint/2010/main" val="145069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Autofit/>
          </a:bodyPr>
          <a:lstStyle/>
          <a:p>
            <a:pPr>
              <a:defRPr/>
            </a:pPr>
            <a:r>
              <a:rPr lang="en-US" sz="4800" dirty="0"/>
              <a:t>7-01 Electric Charge</a:t>
            </a:r>
            <a:endParaRPr lang="en-US" sz="5333" dirty="0"/>
          </a:p>
        </p:txBody>
      </p:sp>
      <p:pic>
        <p:nvPicPr>
          <p:cNvPr id="10244" name="Picture 4"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41815" y="1484642"/>
            <a:ext cx="4315196" cy="5373358"/>
          </a:xfrm>
          <a:noFill/>
          <a:extLst>
            <a:ext uri="{909E8E84-426E-40DD-AFC4-6F175D3DCCD1}">
              <a14:hiddenFill xmlns:a14="http://schemas.microsoft.com/office/drawing/2010/main">
                <a:solidFill>
                  <a:srgbClr val="FFFFFF"/>
                </a:solidFill>
              </a14:hiddenFill>
            </a:ext>
          </a:extLst>
        </p:spPr>
      </p:pic>
      <p:sp>
        <p:nvSpPr>
          <p:cNvPr id="74755" name="Rectangle 3"/>
          <p:cNvSpPr>
            <a:spLocks noGrp="1" noChangeArrowheads="1"/>
          </p:cNvSpPr>
          <p:nvPr>
            <p:ph sz="half" idx="2"/>
          </p:nvPr>
        </p:nvSpPr>
        <p:spPr/>
        <p:txBody>
          <a:bodyPr>
            <a:normAutofit/>
          </a:bodyPr>
          <a:lstStyle/>
          <a:p>
            <a:pPr eaLnBrk="1" hangingPunct="1">
              <a:defRPr/>
            </a:pPr>
            <a:r>
              <a:rPr lang="en-US" sz="3733" dirty="0"/>
              <a:t>Charging by contact </a:t>
            </a:r>
          </a:p>
          <a:p>
            <a:pPr eaLnBrk="1" hangingPunct="1">
              <a:defRPr/>
            </a:pPr>
            <a:endParaRPr lang="en-US" sz="3733" dirty="0"/>
          </a:p>
          <a:p>
            <a:pPr eaLnBrk="1" hangingPunct="1">
              <a:defRPr/>
            </a:pPr>
            <a:r>
              <a:rPr lang="en-US" sz="3733" dirty="0"/>
              <a:t>N</a:t>
            </a:r>
            <a:r>
              <a:rPr lang="en-US" sz="3733" dirty="0">
                <a:sym typeface="Wingdings" pitchFamily="2" charset="2"/>
              </a:rPr>
              <a:t>egative charged rod gives some electrons to sphere</a:t>
            </a:r>
          </a:p>
          <a:p>
            <a:pPr eaLnBrk="1" hangingPunct="1">
              <a:defRPr/>
            </a:pPr>
            <a:endParaRPr lang="en-US" sz="3733" dirty="0">
              <a:sym typeface="Wingdings" pitchFamily="2" charset="2"/>
            </a:endParaRPr>
          </a:p>
          <a:p>
            <a:pPr eaLnBrk="1" hangingPunct="1">
              <a:defRPr/>
            </a:pPr>
            <a:r>
              <a:rPr lang="en-US" sz="3733" dirty="0">
                <a:sym typeface="Wingdings" pitchFamily="2" charset="2"/>
              </a:rPr>
              <a:t>Sphere becomes negatively charged until charges are equal</a:t>
            </a:r>
            <a:endParaRPr lang="en-US" sz="3733"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5AA2-651F-9616-2255-D30C23A9B186}"/>
              </a:ext>
            </a:extLst>
          </p:cNvPr>
          <p:cNvSpPr>
            <a:spLocks noGrp="1"/>
          </p:cNvSpPr>
          <p:nvPr>
            <p:ph type="title"/>
          </p:nvPr>
        </p:nvSpPr>
        <p:spPr/>
        <p:txBody>
          <a:bodyPr/>
          <a:lstStyle/>
          <a:p>
            <a:r>
              <a:rPr lang="en-US" dirty="0"/>
              <a:t>7-01 Electric Charge</a:t>
            </a:r>
          </a:p>
        </p:txBody>
      </p:sp>
      <p:sp>
        <p:nvSpPr>
          <p:cNvPr id="3" name="Content Placeholder 2">
            <a:extLst>
              <a:ext uri="{FF2B5EF4-FFF2-40B4-BE49-F238E27FC236}">
                <a16:creationId xmlns:a16="http://schemas.microsoft.com/office/drawing/2014/main" id="{F4D3455A-A753-6A8E-3D25-1E790C111472}"/>
              </a:ext>
            </a:extLst>
          </p:cNvPr>
          <p:cNvSpPr>
            <a:spLocks noGrp="1"/>
          </p:cNvSpPr>
          <p:nvPr>
            <p:ph idx="1"/>
          </p:nvPr>
        </p:nvSpPr>
        <p:spPr/>
        <p:txBody>
          <a:bodyPr/>
          <a:lstStyle/>
          <a:p>
            <a:r>
              <a:rPr lang="en-US" dirty="0"/>
              <a:t>Static Electricity Charging</a:t>
            </a:r>
          </a:p>
          <a:p>
            <a:pPr lvl="1"/>
            <a:r>
              <a:rPr lang="en-US" dirty="0"/>
              <a:t>When two insulators are rubbed together</a:t>
            </a:r>
          </a:p>
          <a:p>
            <a:pPr lvl="2"/>
            <a:r>
              <a:rPr lang="en-US" dirty="0"/>
              <a:t>One steals the electrons from the other</a:t>
            </a:r>
          </a:p>
          <a:p>
            <a:pPr lvl="2"/>
            <a:r>
              <a:rPr lang="en-US" dirty="0"/>
              <a:t>It becomes negatively charged</a:t>
            </a:r>
          </a:p>
          <a:p>
            <a:pPr lvl="2"/>
            <a:r>
              <a:rPr lang="en-US" dirty="0"/>
              <a:t>The other becomes positively charged</a:t>
            </a:r>
          </a:p>
          <a:p>
            <a:pPr lvl="2"/>
            <a:endParaRPr lang="en-US" dirty="0"/>
          </a:p>
          <a:p>
            <a:r>
              <a:rPr lang="en-US" sz="2800" dirty="0"/>
              <a:t>Balloons and Static Electricity simulation. </a:t>
            </a:r>
            <a:r>
              <a:rPr lang="en-US" sz="2800" dirty="0">
                <a:solidFill>
                  <a:srgbClr val="6CB255"/>
                </a:solidFill>
              </a:rPr>
              <a:t>(http://www.openstaxcollege.org/l/28balloons)</a:t>
            </a:r>
            <a:endParaRPr lang="en-US" dirty="0"/>
          </a:p>
        </p:txBody>
      </p:sp>
      <p:pic>
        <p:nvPicPr>
          <p:cNvPr id="134" name="Google Shape;134;p20" descr="An illustration of a computer mouse with a target over the left mouse button.">
            <a:hlinkClick r:id="rId2"/>
          </p:cNvPr>
          <p:cNvPicPr preferRelativeResize="0">
            <a:picLocks/>
          </p:cNvPicPr>
          <p:nvPr/>
        </p:nvPicPr>
        <p:blipFill rotWithShape="1">
          <a:blip r:embed="rId3">
            <a:alphaModFix/>
          </a:blip>
          <a:srcRect l="-14437" r="-20093"/>
          <a:stretch/>
        </p:blipFill>
        <p:spPr>
          <a:xfrm>
            <a:off x="8169442" y="1834147"/>
            <a:ext cx="3392905" cy="3500437"/>
          </a:xfrm>
          <a:prstGeom prst="rect">
            <a:avLst/>
          </a:prstGeom>
          <a:noFill/>
          <a:ln>
            <a:noFill/>
          </a:ln>
        </p:spPr>
      </p:pic>
    </p:spTree>
    <p:extLst>
      <p:ext uri="{BB962C8B-B14F-4D97-AF65-F5344CB8AC3E}">
        <p14:creationId xmlns:p14="http://schemas.microsoft.com/office/powerpoint/2010/main" val="258194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FBB2-77B5-AFEE-4048-CAE1BA690256}"/>
              </a:ext>
            </a:extLst>
          </p:cNvPr>
          <p:cNvSpPr>
            <a:spLocks noGrp="1"/>
          </p:cNvSpPr>
          <p:nvPr>
            <p:ph type="title"/>
          </p:nvPr>
        </p:nvSpPr>
        <p:spPr/>
        <p:txBody>
          <a:bodyPr/>
          <a:lstStyle/>
          <a:p>
            <a:r>
              <a:rPr lang="en-US" dirty="0"/>
              <a:t>7-01 Electric Charge</a:t>
            </a:r>
          </a:p>
        </p:txBody>
      </p:sp>
      <p:sp>
        <p:nvSpPr>
          <p:cNvPr id="3" name="Content Placeholder 2">
            <a:extLst>
              <a:ext uri="{FF2B5EF4-FFF2-40B4-BE49-F238E27FC236}">
                <a16:creationId xmlns:a16="http://schemas.microsoft.com/office/drawing/2014/main" id="{50346F99-716E-ACD1-EBC5-521FB294792E}"/>
              </a:ext>
            </a:extLst>
          </p:cNvPr>
          <p:cNvSpPr>
            <a:spLocks noGrp="1"/>
          </p:cNvSpPr>
          <p:nvPr>
            <p:ph idx="1"/>
          </p:nvPr>
        </p:nvSpPr>
        <p:spPr>
          <a:xfrm>
            <a:off x="0" y="1325563"/>
            <a:ext cx="12192000" cy="2103437"/>
          </a:xfrm>
        </p:spPr>
        <p:txBody>
          <a:bodyPr>
            <a:normAutofit fontScale="92500" lnSpcReduction="20000"/>
          </a:bodyPr>
          <a:lstStyle/>
          <a:p>
            <a:r>
              <a:rPr lang="en-US" dirty="0"/>
              <a:t>Polarization</a:t>
            </a:r>
          </a:p>
          <a:p>
            <a:pPr lvl="1"/>
            <a:r>
              <a:rPr lang="en-US" dirty="0"/>
              <a:t>Insulators</a:t>
            </a:r>
          </a:p>
          <a:p>
            <a:pPr lvl="2"/>
            <a:r>
              <a:rPr lang="en-US" dirty="0"/>
              <a:t>Electrons are not free to move away from the atoms or molecule</a:t>
            </a:r>
          </a:p>
          <a:p>
            <a:pPr lvl="2"/>
            <a:r>
              <a:rPr lang="en-US" dirty="0"/>
              <a:t>When a charge is brought near, the electrons move to one side of the atom/molecule so that more electrons are on that side</a:t>
            </a:r>
          </a:p>
          <a:p>
            <a:pPr lvl="2"/>
            <a:r>
              <a:rPr lang="en-US" dirty="0"/>
              <a:t>One side is negative, and the other side is more positive</a:t>
            </a:r>
          </a:p>
        </p:txBody>
      </p:sp>
      <p:pic>
        <p:nvPicPr>
          <p:cNvPr id="2050" name="Picture 2" descr="The figures show a large scale view of an atom. Figure a shows an unpolarized atom, with protons and neutrons in the center and a circular electron cloud surrounding the nucleus. Figure b shows a polarized atom and positive and negative external charges. The atom is oblong in shape with the electron cloud being pulled towards the positive external charge, and the nucleus being pulled towards the negative external charge. Figure c shows another oblong polarized atom.">
            <a:extLst>
              <a:ext uri="{FF2B5EF4-FFF2-40B4-BE49-F238E27FC236}">
                <a16:creationId xmlns:a16="http://schemas.microsoft.com/office/drawing/2014/main" id="{A0E03472-D7F1-2AB4-5CDB-F3300D674E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362"/>
          <a:stretch/>
        </p:blipFill>
        <p:spPr bwMode="auto">
          <a:xfrm>
            <a:off x="1495425" y="3440029"/>
            <a:ext cx="9201150" cy="341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Autofit/>
          </a:bodyPr>
          <a:lstStyle/>
          <a:p>
            <a:pPr>
              <a:defRPr/>
            </a:pPr>
            <a:r>
              <a:rPr lang="en-US" dirty="0"/>
              <a:t>7-01 Electric Charge</a:t>
            </a:r>
            <a:endParaRPr lang="en-US" sz="4267" dirty="0"/>
          </a:p>
        </p:txBody>
      </p:sp>
      <p:sp>
        <p:nvSpPr>
          <p:cNvPr id="76803" name="Rectangle 3"/>
          <p:cNvSpPr>
            <a:spLocks noGrp="1" noChangeArrowheads="1"/>
          </p:cNvSpPr>
          <p:nvPr>
            <p:ph sz="half" idx="1"/>
          </p:nvPr>
        </p:nvSpPr>
        <p:spPr>
          <a:xfrm>
            <a:off x="0" y="1325563"/>
            <a:ext cx="7543800" cy="5167312"/>
          </a:xfrm>
        </p:spPr>
        <p:txBody>
          <a:bodyPr>
            <a:normAutofit/>
          </a:bodyPr>
          <a:lstStyle/>
          <a:p>
            <a:pPr marL="0" indent="0">
              <a:buNone/>
            </a:pPr>
            <a:r>
              <a:rPr lang="en-US" dirty="0"/>
              <a:t>Charge by Induction</a:t>
            </a:r>
          </a:p>
          <a:p>
            <a:pPr lvl="0"/>
            <a:r>
              <a:rPr lang="en-US" dirty="0"/>
              <a:t>Charge without touching</a:t>
            </a:r>
          </a:p>
          <a:p>
            <a:pPr lvl="0"/>
            <a:r>
              <a:rPr lang="en-US" dirty="0"/>
              <a:t>Charged rod comes near neutral sphere</a:t>
            </a:r>
          </a:p>
          <a:p>
            <a:r>
              <a:rPr lang="en-US" dirty="0"/>
              <a:t>The like charges are repelled to other sphere</a:t>
            </a:r>
          </a:p>
          <a:p>
            <a:pPr lvl="0"/>
            <a:r>
              <a:rPr lang="en-US" dirty="0"/>
              <a:t>The spheres are separated</a:t>
            </a:r>
          </a:p>
          <a:p>
            <a:pPr lvl="0"/>
            <a:r>
              <a:rPr lang="en-US" dirty="0"/>
              <a:t>The rod is removed</a:t>
            </a:r>
          </a:p>
          <a:p>
            <a:pPr lvl="0"/>
            <a:r>
              <a:rPr lang="en-US" dirty="0"/>
              <a:t>Spheres are charged</a:t>
            </a:r>
          </a:p>
          <a:p>
            <a:endParaRPr lang="en-US" dirty="0"/>
          </a:p>
          <a:p>
            <a:endParaRPr lang="en-US" dirty="0"/>
          </a:p>
        </p:txBody>
      </p:sp>
      <p:pic>
        <p:nvPicPr>
          <p:cNvPr id="9" name="Google Shape;112;p17" descr="This figure has four parts, each consisting of a pair of spheres adjacent to each other. Each sphere is on a short pedestal, and all spheres and pedestals are equal in size. In Parts (a) and (b), the pair of spheres are touching each other, but in Parts (c) and (d), the pair of spheres are slightly separated from each other. In Part (a), there is no charge on either sphere. In Part (b), a rod marked with plus signs is shown close to the left sphere, which in turn has minus signs along its left edge. The right sphere has plus signs along its right edge. Part (c) is similar to Part (b), except for separation between the pair of spheres. In Part (d), minus signs are aligned along the right edge of the left sphere, and plus signs are aligned along the left edge of the right sphere. There is no rod in Part (d).">
            <a:extLst>
              <a:ext uri="{FF2B5EF4-FFF2-40B4-BE49-F238E27FC236}">
                <a16:creationId xmlns:a16="http://schemas.microsoft.com/office/drawing/2014/main" id="{BF1E4056-F1E6-E8DF-3CED-98C007399CEF}"/>
              </a:ext>
            </a:extLst>
          </p:cNvPr>
          <p:cNvPicPr preferRelativeResize="0">
            <a:picLocks noGrp="1"/>
          </p:cNvPicPr>
          <p:nvPr>
            <p:ph sz="half" idx="2"/>
          </p:nvPr>
        </p:nvPicPr>
        <p:blipFill rotWithShape="1">
          <a:blip r:embed="rId3">
            <a:alphaModFix/>
          </a:blip>
          <a:srcRect l="-33074" r="-33073"/>
          <a:stretch/>
        </p:blipFill>
        <p:spPr>
          <a:xfrm>
            <a:off x="7199074" y="1325563"/>
            <a:ext cx="3966051" cy="51673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a:t>07-01 Practice work</a:t>
            </a:r>
          </a:p>
        </p:txBody>
      </p:sp>
      <p:sp>
        <p:nvSpPr>
          <p:cNvPr id="81923" name="Rectangle 3"/>
          <p:cNvSpPr>
            <a:spLocks noGrp="1" noChangeArrowheads="1"/>
          </p:cNvSpPr>
          <p:nvPr>
            <p:ph idx="1"/>
          </p:nvPr>
        </p:nvSpPr>
        <p:spPr/>
        <p:txBody>
          <a:bodyPr>
            <a:noAutofit/>
          </a:bodyPr>
          <a:lstStyle/>
          <a:p>
            <a:pPr eaLnBrk="1" hangingPunct="1">
              <a:defRPr/>
            </a:pPr>
            <a:r>
              <a:rPr lang="en-US" dirty="0">
                <a:latin typeface="+mn-lt"/>
              </a:rPr>
              <a:t>Try charging your way through these problems</a:t>
            </a:r>
          </a:p>
          <a:p>
            <a:pPr>
              <a:defRPr/>
            </a:pPr>
            <a:endParaRPr lang="en-US" dirty="0">
              <a:latin typeface="+mn-lt"/>
            </a:endParaRPr>
          </a:p>
          <a:p>
            <a:pPr>
              <a:defRPr/>
            </a:pPr>
            <a:r>
              <a:rPr lang="en-US" dirty="0">
                <a:latin typeface="+mn-lt"/>
              </a:rPr>
              <a:t>Read </a:t>
            </a:r>
          </a:p>
          <a:p>
            <a:pPr lvl="1">
              <a:defRPr/>
            </a:pPr>
            <a:r>
              <a:rPr lang="en-US" dirty="0"/>
              <a:t>OpenStax College Physics 2e 18.3</a:t>
            </a:r>
          </a:p>
          <a:p>
            <a:pPr lvl="1">
              <a:defRPr/>
            </a:pPr>
            <a:r>
              <a:rPr lang="en-US" dirty="0">
                <a:latin typeface="+mn-lt"/>
              </a:rPr>
              <a:t>OR</a:t>
            </a:r>
          </a:p>
          <a:p>
            <a:pPr lvl="1">
              <a:defRPr/>
            </a:pPr>
            <a:r>
              <a:rPr lang="en-US" dirty="0"/>
              <a:t>OpenStax High School Physics </a:t>
            </a:r>
            <a:r>
              <a:rPr lang="en-US" dirty="0">
                <a:latin typeface="+mn-lt"/>
              </a:rPr>
              <a:t>18.2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E016-375C-5EE4-560B-6D138FCFBF4A}"/>
              </a:ext>
            </a:extLst>
          </p:cNvPr>
          <p:cNvSpPr>
            <a:spLocks noGrp="1"/>
          </p:cNvSpPr>
          <p:nvPr>
            <p:ph type="title"/>
          </p:nvPr>
        </p:nvSpPr>
        <p:spPr/>
        <p:txBody>
          <a:bodyPr/>
          <a:lstStyle/>
          <a:p>
            <a:r>
              <a:rPr lang="en-US" dirty="0"/>
              <a:t>7-02 Coulomb’s Law</a:t>
            </a:r>
          </a:p>
        </p:txBody>
      </p:sp>
      <p:sp>
        <p:nvSpPr>
          <p:cNvPr id="3" name="Text Placeholder 2">
            <a:extLst>
              <a:ext uri="{FF2B5EF4-FFF2-40B4-BE49-F238E27FC236}">
                <a16:creationId xmlns:a16="http://schemas.microsoft.com/office/drawing/2014/main" id="{E7E15B84-F407-557E-DE84-25A44DB60761}"/>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Find the force between two point-charges.</a:t>
            </a:r>
          </a:p>
          <a:p>
            <a:pPr marL="342900" indent="-342900">
              <a:buFont typeface="Arial" panose="020B0604020202020204" pitchFamily="34" charset="0"/>
              <a:buChar char="•"/>
            </a:pPr>
            <a:r>
              <a:rPr lang="en-US" dirty="0"/>
              <a:t>Find the force on one charge from two other charges.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642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r>
              <a:rPr lang="en-US" dirty="0"/>
              <a:t>7-02 Coulomb’s Law</a:t>
            </a:r>
          </a:p>
        </p:txBody>
      </p:sp>
      <p:sp>
        <p:nvSpPr>
          <p:cNvPr id="7171" name="Rectangle 3"/>
          <p:cNvSpPr>
            <a:spLocks noGrp="1" noChangeArrowheads="1"/>
          </p:cNvSpPr>
          <p:nvPr>
            <p:ph idx="1"/>
          </p:nvPr>
        </p:nvSpPr>
        <p:spPr/>
        <p:txBody>
          <a:bodyPr/>
          <a:lstStyle/>
          <a:p>
            <a:pPr>
              <a:defRPr/>
            </a:pPr>
            <a:r>
              <a:rPr lang="en-US" dirty="0"/>
              <a:t>Point charges exert force on each other</a:t>
            </a:r>
          </a:p>
          <a:p>
            <a:pPr lvl="1">
              <a:defRPr/>
            </a:pPr>
            <a:r>
              <a:rPr lang="en-US" dirty="0"/>
              <a:t>Related to the size of the charges and the distance between them</a:t>
            </a:r>
          </a:p>
          <a:p>
            <a:pPr lvl="1">
              <a:defRPr/>
            </a:pPr>
            <a:r>
              <a:rPr lang="en-US" dirty="0"/>
              <a:t>If the signs are same force repels</a:t>
            </a:r>
          </a:p>
          <a:p>
            <a:pPr lvl="1">
              <a:defRPr/>
            </a:pPr>
            <a:r>
              <a:rPr lang="en-US" dirty="0"/>
              <a:t>If the signs are opposite force attracts</a:t>
            </a:r>
          </a:p>
          <a:p>
            <a:pPr lvl="1">
              <a:defRPr/>
            </a:pPr>
            <a:r>
              <a:rPr lang="en-US" dirty="0"/>
              <a:t>Force of the first to the second is equal and opposite of the second to the first</a:t>
            </a:r>
          </a:p>
          <a:p>
            <a:pPr lvl="2">
              <a:defRPr/>
            </a:pPr>
            <a:r>
              <a:rPr lang="en-US" dirty="0"/>
              <a:t>Newton’s Third Law</a:t>
            </a:r>
          </a:p>
        </p:txBody>
      </p:sp>
      <p:pic>
        <p:nvPicPr>
          <p:cNvPr id="2" name="Google Shape;155;p23" descr="This figure has two parts. Part a shows two small spheres of equal size, labeled “q subscript 1” and “q subscript 2”, separated by a distance marked as “r”. Each sphere contains a minus sign. Two arrows, labeled “F subscript 1,2” and “F subscript 2,1”, point from the spheres away from each other. Part b also shows two small spheres of equal size, labeled “q subscript 1” and “q subscript 2”, separated by a larger distance marked as “r”. One of these spheres contains a minus sign and the other contains a plus sign. Two arrows, labeled 7F subscript 1,2” and “F subscript 2,1”, point from the spheres toward each other.">
            <a:extLst>
              <a:ext uri="{FF2B5EF4-FFF2-40B4-BE49-F238E27FC236}">
                <a16:creationId xmlns:a16="http://schemas.microsoft.com/office/drawing/2014/main" id="{AEDE37CC-9A9A-36BD-DB88-63891CEFAE09}"/>
              </a:ext>
            </a:extLst>
          </p:cNvPr>
          <p:cNvPicPr preferRelativeResize="0">
            <a:picLocks/>
          </p:cNvPicPr>
          <p:nvPr/>
        </p:nvPicPr>
        <p:blipFill rotWithShape="1">
          <a:blip r:embed="rId3">
            <a:alphaModFix/>
          </a:blip>
          <a:srcRect t="-27882" b="-27882"/>
          <a:stretch/>
        </p:blipFill>
        <p:spPr>
          <a:xfrm>
            <a:off x="5197642" y="4010785"/>
            <a:ext cx="6558965" cy="2847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7-02 Lab</a:t>
            </a:r>
          </a:p>
        </p:txBody>
      </p:sp>
      <p:sp>
        <p:nvSpPr>
          <p:cNvPr id="3" name="Content Placeholder 2"/>
          <p:cNvSpPr>
            <a:spLocks noGrp="1"/>
          </p:cNvSpPr>
          <p:nvPr>
            <p:ph idx="1"/>
          </p:nvPr>
        </p:nvSpPr>
        <p:spPr/>
        <p:txBody>
          <a:bodyPr/>
          <a:lstStyle/>
          <a:p>
            <a:r>
              <a:rPr lang="en-US" dirty="0"/>
              <a:t>Do the lab to observe properties of electric force</a:t>
            </a:r>
          </a:p>
        </p:txBody>
      </p:sp>
    </p:spTree>
    <p:extLst>
      <p:ext uri="{BB962C8B-B14F-4D97-AF65-F5344CB8AC3E}">
        <p14:creationId xmlns:p14="http://schemas.microsoft.com/office/powerpoint/2010/main" val="117748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7-02 Coulomb’s Law</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normAutofit/>
              </a:bodyPr>
              <a:lstStyle/>
              <a:p>
                <a:pPr eaLnBrk="1" hangingPunct="1">
                  <a:defRPr/>
                </a:pPr>
                <a:r>
                  <a:rPr lang="en-US" sz="3733" dirty="0"/>
                  <a:t>Coulomb’s Law</a:t>
                </a:r>
              </a:p>
              <a:p>
                <a:pPr marL="0" indent="0">
                  <a:buNone/>
                  <a:defRPr/>
                </a:pPr>
                <a14:m>
                  <m:oMathPara xmlns:m="http://schemas.openxmlformats.org/officeDocument/2006/math">
                    <m:oMathParaPr>
                      <m:jc m:val="centerGroup"/>
                    </m:oMathParaPr>
                    <m:oMath xmlns:m="http://schemas.openxmlformats.org/officeDocument/2006/math">
                      <m:r>
                        <a:rPr lang="en-US" sz="5333" i="1">
                          <a:latin typeface="Cambria Math"/>
                        </a:rPr>
                        <m:t>𝐹</m:t>
                      </m:r>
                      <m:r>
                        <a:rPr lang="en-US" sz="5333" i="1">
                          <a:latin typeface="Cambria Math"/>
                        </a:rPr>
                        <m:t>=</m:t>
                      </m:r>
                      <m:r>
                        <a:rPr lang="en-US" sz="5333" i="1">
                          <a:latin typeface="Cambria Math"/>
                        </a:rPr>
                        <m:t>𝑘</m:t>
                      </m:r>
                      <m:f>
                        <m:fPr>
                          <m:ctrlPr>
                            <a:rPr lang="en-US" sz="5333" i="1">
                              <a:latin typeface="Cambria Math" panose="02040503050406030204" pitchFamily="18" charset="0"/>
                            </a:rPr>
                          </m:ctrlPr>
                        </m:fPr>
                        <m:num>
                          <m:d>
                            <m:dPr>
                              <m:begChr m:val="|"/>
                              <m:endChr m:val="|"/>
                              <m:ctrlPr>
                                <a:rPr lang="en-US" sz="5333" i="1">
                                  <a:latin typeface="Cambria Math" panose="02040503050406030204" pitchFamily="18" charset="0"/>
                                </a:rPr>
                              </m:ctrlPr>
                            </m:dPr>
                            <m:e>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1</m:t>
                                  </m:r>
                                </m:sub>
                              </m:sSub>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2</m:t>
                                  </m:r>
                                </m:sub>
                              </m:sSub>
                            </m:e>
                          </m:d>
                        </m:num>
                        <m:den>
                          <m:sSup>
                            <m:sSupPr>
                              <m:ctrlPr>
                                <a:rPr lang="en-US" sz="5333" i="1">
                                  <a:latin typeface="Cambria Math" panose="02040503050406030204" pitchFamily="18" charset="0"/>
                                </a:rPr>
                              </m:ctrlPr>
                            </m:sSupPr>
                            <m:e>
                              <m:r>
                                <a:rPr lang="en-US" sz="5333" i="1">
                                  <a:latin typeface="Cambria Math"/>
                                </a:rPr>
                                <m:t>𝑟</m:t>
                              </m:r>
                            </m:e>
                            <m:sup>
                              <m:r>
                                <a:rPr lang="en-US" sz="5333" i="1">
                                  <a:latin typeface="Cambria Math"/>
                                </a:rPr>
                                <m:t>2</m:t>
                              </m:r>
                            </m:sup>
                          </m:sSup>
                        </m:den>
                      </m:f>
                    </m:oMath>
                  </m:oMathPara>
                </a14:m>
                <a:endParaRPr lang="en-US" sz="3733" dirty="0"/>
              </a:p>
              <a:p>
                <a:pPr eaLnBrk="1" hangingPunct="1">
                  <a:defRPr/>
                </a:pPr>
                <a:r>
                  <a:rPr lang="en-US" sz="3733" dirty="0"/>
                  <a:t>Where</a:t>
                </a:r>
              </a:p>
              <a:p>
                <a:pPr lvl="1" eaLnBrk="1" hangingPunct="1">
                  <a:defRPr/>
                </a:pPr>
                <a:r>
                  <a:rPr lang="en-US" sz="3200" i="1" dirty="0"/>
                  <a:t>F</a:t>
                </a:r>
                <a:r>
                  <a:rPr lang="en-US" sz="3200" dirty="0"/>
                  <a:t> = electrostatic force</a:t>
                </a:r>
              </a:p>
              <a:p>
                <a:pPr lvl="1" eaLnBrk="1" hangingPunct="1">
                  <a:defRPr/>
                </a:pPr>
                <a:r>
                  <a:rPr lang="en-US" sz="3200" i="1" dirty="0"/>
                  <a:t>k</a:t>
                </a:r>
                <a:r>
                  <a:rPr lang="en-US" sz="3200" dirty="0"/>
                  <a:t> = constant (</a:t>
                </a:r>
                <a14:m>
                  <m:oMath xmlns:m="http://schemas.openxmlformats.org/officeDocument/2006/math">
                    <m:r>
                      <a:rPr lang="en-US" sz="3200" i="1" dirty="0">
                        <a:latin typeface="Cambria Math"/>
                      </a:rPr>
                      <m:t>8.99×</m:t>
                    </m:r>
                    <m:sSup>
                      <m:sSupPr>
                        <m:ctrlPr>
                          <a:rPr lang="en-US" sz="3200" i="1" dirty="0">
                            <a:latin typeface="Cambria Math" panose="02040503050406030204" pitchFamily="18" charset="0"/>
                          </a:rPr>
                        </m:ctrlPr>
                      </m:sSupPr>
                      <m:e>
                        <m:r>
                          <a:rPr lang="en-US" sz="3200" i="1" dirty="0">
                            <a:latin typeface="Cambria Math"/>
                          </a:rPr>
                          <m:t>10</m:t>
                        </m:r>
                      </m:e>
                      <m:sup>
                        <m:r>
                          <a:rPr lang="en-US" sz="3200" i="1" dirty="0">
                            <a:latin typeface="Cambria Math"/>
                          </a:rPr>
                          <m:t>9</m:t>
                        </m:r>
                      </m:sup>
                    </m:sSup>
                    <m:r>
                      <a:rPr lang="en-US" sz="3200" i="1" dirty="0">
                        <a:latin typeface="Cambria Math"/>
                      </a:rPr>
                      <m:t> </m:t>
                    </m:r>
                  </m:oMath>
                </a14:m>
                <a:r>
                  <a:rPr lang="en-US" sz="3200" dirty="0"/>
                  <a:t>Nm</a:t>
                </a:r>
                <a:r>
                  <a:rPr lang="en-US" sz="3200" baseline="30000" dirty="0"/>
                  <a:t>2</a:t>
                </a:r>
                <a:r>
                  <a:rPr lang="en-US" sz="3200" dirty="0"/>
                  <a:t>/C</a:t>
                </a:r>
                <a:r>
                  <a:rPr lang="en-US" sz="3200" baseline="30000" dirty="0"/>
                  <a:t>2</a:t>
                </a:r>
                <a:r>
                  <a:rPr lang="en-US" sz="3200" dirty="0"/>
                  <a:t>)</a:t>
                </a:r>
              </a:p>
              <a:p>
                <a:pPr lvl="1" eaLnBrk="1" hangingPunct="1">
                  <a:defRPr/>
                </a:pPr>
                <a:r>
                  <a:rPr lang="en-US" sz="3200" i="1" dirty="0"/>
                  <a:t>q</a:t>
                </a:r>
                <a:r>
                  <a:rPr lang="en-US" sz="3200" dirty="0"/>
                  <a:t> = charge</a:t>
                </a:r>
              </a:p>
              <a:p>
                <a:pPr lvl="1" eaLnBrk="1" hangingPunct="1">
                  <a:defRPr/>
                </a:pPr>
                <a:r>
                  <a:rPr lang="en-US" sz="3200" i="1" dirty="0"/>
                  <a:t>r</a:t>
                </a:r>
                <a:r>
                  <a:rPr lang="en-US" sz="3200" dirty="0"/>
                  <a:t> = distance between the charges</a:t>
                </a:r>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a:blip r:embed="rId3"/>
                <a:stretch>
                  <a:fillRect l="-1450" t="-306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7-02 Coulomb’s Law</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p:txBody>
              <a:bodyPr/>
              <a:lstStyle/>
              <a:p>
                <a:pPr eaLnBrk="1" hangingPunct="1">
                  <a:defRPr/>
                </a:pPr>
                <a:r>
                  <a:rPr lang="en-US" dirty="0"/>
                  <a:t>In a hydrogen atom, the electron (</a:t>
                </a:r>
                <a14:m>
                  <m:oMath xmlns:m="http://schemas.openxmlformats.org/officeDocument/2006/math">
                    <m:r>
                      <a:rPr lang="en-US" i="1" dirty="0" smtClean="0">
                        <a:latin typeface="Cambria Math"/>
                      </a:rPr>
                      <m:t>𝑞</m:t>
                    </m:r>
                    <m:r>
                      <a:rPr lang="en-US" i="1" dirty="0" smtClean="0">
                        <a:latin typeface="Cambria Math"/>
                      </a:rPr>
                      <m:t>=−1.60×</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oMath>
                </a14:m>
                <a:r>
                  <a:rPr lang="en-US" dirty="0"/>
                  <a:t> C) is </a:t>
                </a:r>
                <a14:m>
                  <m:oMath xmlns:m="http://schemas.openxmlformats.org/officeDocument/2006/math">
                    <m:r>
                      <a:rPr lang="en-US" i="1" dirty="0" smtClean="0">
                        <a:latin typeface="Cambria Math"/>
                      </a:rPr>
                      <m:t>5.29</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−11</m:t>
                        </m:r>
                      </m:sup>
                    </m:sSup>
                  </m:oMath>
                </a14:m>
                <a:r>
                  <a:rPr lang="en-US" dirty="0"/>
                  <a:t> m away from the proton of equal charge magnitude.  Find the electrical force of attraction.</a:t>
                </a:r>
              </a:p>
              <a:p>
                <a:pPr eaLnBrk="1" hangingPunct="1">
                  <a:defRPr/>
                </a:pPr>
                <a:endParaRPr lang="en-US" dirty="0"/>
              </a:p>
              <a:p>
                <a:pPr eaLnBrk="1" hangingPunct="1">
                  <a:defRPr/>
                </a:pPr>
                <a14:m>
                  <m:oMath xmlns:m="http://schemas.openxmlformats.org/officeDocument/2006/math">
                    <m:r>
                      <a:rPr lang="en-US" i="1" dirty="0" smtClean="0">
                        <a:latin typeface="Cambria Math"/>
                      </a:rPr>
                      <m:t>𝐹</m:t>
                    </m:r>
                    <m:r>
                      <a:rPr lang="en-US" i="1" dirty="0" smtClean="0">
                        <a:latin typeface="Cambria Math"/>
                      </a:rPr>
                      <m:t>=8.22×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oMath>
                </a14:m>
                <a:r>
                  <a:rPr lang="en-US" dirty="0"/>
                  <a:t> N</a:t>
                </a:r>
              </a:p>
            </p:txBody>
          </p:sp>
        </mc:Choice>
        <mc:Fallback xmlns="">
          <p:sp>
            <p:nvSpPr>
              <p:cNvPr id="10243" name="Rectangle 3"/>
              <p:cNvSpPr>
                <a:spLocks noGrp="1" noRot="1" noChangeAspect="1" noMove="1" noResize="1" noEditPoints="1" noAdjustHandles="1" noChangeArrowheads="1" noChangeShapeType="1" noTextEdit="1"/>
              </p:cNvSpPr>
              <p:nvPr>
                <p:ph idx="1"/>
              </p:nvPr>
            </p:nvSpPr>
            <p:spPr>
              <a:blipFill rotWithShape="1">
                <a:blip r:embed="rId3"/>
                <a:stretch>
                  <a:fillRect l="-867" t="-1436" r="-667"/>
                </a:stretch>
              </a:blipFill>
            </p:spPr>
            <p:txBody>
              <a:bodyPr/>
              <a:lstStyle/>
              <a:p>
                <a:r>
                  <a:rPr lang="en-US">
                    <a:noFill/>
                  </a:rPr>
                  <a:t> </a:t>
                </a:r>
              </a:p>
            </p:txBody>
          </p:sp>
        </mc:Fallback>
      </mc:AlternateContent>
      <p:pic>
        <p:nvPicPr>
          <p:cNvPr id="1026" name="Picture 2" descr="Picture of a hydrogen atom using the Bohr model">
            <a:extLst>
              <a:ext uri="{FF2B5EF4-FFF2-40B4-BE49-F238E27FC236}">
                <a16:creationId xmlns:a16="http://schemas.microsoft.com/office/drawing/2014/main" id="{AC336055-1DE8-ACED-9666-F70244785B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632" b="16105"/>
          <a:stretch/>
        </p:blipFill>
        <p:spPr bwMode="auto">
          <a:xfrm>
            <a:off x="8939463" y="3661611"/>
            <a:ext cx="3252537" cy="3196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US" dirty="0"/>
              <a:t>7-02 Coulomb’s Law</a:t>
            </a:r>
          </a:p>
        </p:txBody>
      </p:sp>
      <p:sp>
        <p:nvSpPr>
          <p:cNvPr id="13315" name="Rectangle 3"/>
          <p:cNvSpPr>
            <a:spLocks noGrp="1" noChangeArrowheads="1"/>
          </p:cNvSpPr>
          <p:nvPr>
            <p:ph idx="1"/>
          </p:nvPr>
        </p:nvSpPr>
        <p:spPr/>
        <p:txBody>
          <a:bodyPr/>
          <a:lstStyle/>
          <a:p>
            <a:pPr>
              <a:defRPr/>
            </a:pPr>
            <a:r>
              <a:rPr lang="en-US" dirty="0"/>
              <a:t>Coulomb’s Law – other notes</a:t>
            </a:r>
          </a:p>
          <a:p>
            <a:pPr lvl="1">
              <a:defRPr/>
            </a:pPr>
            <a:r>
              <a:rPr lang="en-US" dirty="0"/>
              <a:t>Notice the similarity to Newton’s Law of Universal Gravitation</a:t>
            </a:r>
          </a:p>
          <a:p>
            <a:pPr lvl="1">
              <a:defRPr/>
            </a:pPr>
            <a:endParaRPr lang="en-US" dirty="0"/>
          </a:p>
          <a:p>
            <a:pPr lvl="1">
              <a:defRPr/>
            </a:pPr>
            <a:r>
              <a:rPr lang="en-US" dirty="0"/>
              <a:t>Notice that F </a:t>
            </a:r>
            <a:r>
              <a:rPr lang="en-US" dirty="0">
                <a:sym typeface="Symbol" pitchFamily="18" charset="2"/>
              </a:rPr>
              <a:t> 1/r</a:t>
            </a:r>
            <a:r>
              <a:rPr lang="en-US" baseline="30000" dirty="0">
                <a:sym typeface="Symbol" pitchFamily="18" charset="2"/>
              </a:rPr>
              <a:t>2</a:t>
            </a:r>
            <a:endParaRPr lang="en-US" dirty="0">
              <a:sym typeface="Symbol" pitchFamily="18" charset="2"/>
            </a:endParaRPr>
          </a:p>
          <a:p>
            <a:pPr lvl="2">
              <a:defRPr/>
            </a:pPr>
            <a:r>
              <a:rPr lang="en-US" dirty="0">
                <a:sym typeface="Symbol" pitchFamily="18" charset="2"/>
              </a:rPr>
              <a:t>Distance increases by 4, force decreases by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dirty="0"/>
              <a:t>7-02 Coulomb’s Law</a:t>
            </a:r>
          </a:p>
        </p:txBody>
      </p:sp>
      <p:sp>
        <p:nvSpPr>
          <p:cNvPr id="14339" name="Rectangle 3"/>
          <p:cNvSpPr>
            <a:spLocks noGrp="1" noChangeArrowheads="1"/>
          </p:cNvSpPr>
          <p:nvPr>
            <p:ph idx="1"/>
          </p:nvPr>
        </p:nvSpPr>
        <p:spPr/>
        <p:txBody>
          <a:bodyPr>
            <a:normAutofit/>
          </a:bodyPr>
          <a:lstStyle/>
          <a:p>
            <a:pPr>
              <a:defRPr/>
            </a:pPr>
            <a:r>
              <a:rPr lang="en-US" dirty="0"/>
              <a:t>Force on 1 charge by 2 others</a:t>
            </a:r>
          </a:p>
          <a:p>
            <a:pPr eaLnBrk="1" hangingPunct="1">
              <a:defRPr/>
            </a:pPr>
            <a:endParaRPr lang="en-US" dirty="0"/>
          </a:p>
          <a:p>
            <a:pPr lvl="1">
              <a:defRPr/>
            </a:pPr>
            <a:r>
              <a:rPr lang="en-US" dirty="0"/>
              <a:t>Work in two parts</a:t>
            </a:r>
          </a:p>
          <a:p>
            <a:pPr lvl="2">
              <a:defRPr/>
            </a:pPr>
            <a:r>
              <a:rPr lang="en-US" dirty="0"/>
              <a:t>Find force of attraction by one of the points</a:t>
            </a:r>
          </a:p>
          <a:p>
            <a:pPr lvl="2">
              <a:defRPr/>
            </a:pPr>
            <a:r>
              <a:rPr lang="en-US" dirty="0"/>
              <a:t>Find force of attraction by the other point</a:t>
            </a:r>
          </a:p>
          <a:p>
            <a:pPr lvl="2">
              <a:defRPr/>
            </a:pPr>
            <a:r>
              <a:rPr lang="en-US" dirty="0"/>
              <a:t>Add the force vectors</a:t>
            </a:r>
          </a:p>
          <a:p>
            <a:pPr lvl="3">
              <a:defRPr/>
            </a:pPr>
            <a:r>
              <a:rPr lang="en-US" dirty="0"/>
              <a:t>REMEMBER!!!!! </a:t>
            </a:r>
            <a:r>
              <a:rPr lang="en-US" dirty="0">
                <a:sym typeface="Wingdings" pitchFamily="2" charset="2"/>
              </a:rPr>
              <a:t> you have to add the x and y components!!!!!</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dirty="0"/>
              <a:t>7-02 Coulomb’s Law</a:t>
            </a:r>
          </a:p>
        </p:txBody>
      </p:sp>
      <p:sp>
        <p:nvSpPr>
          <p:cNvPr id="15363" name="Rectangle 3"/>
          <p:cNvSpPr>
            <a:spLocks noGrp="1" noChangeArrowheads="1"/>
          </p:cNvSpPr>
          <p:nvPr>
            <p:ph idx="1"/>
          </p:nvPr>
        </p:nvSpPr>
        <p:spPr/>
        <p:txBody>
          <a:bodyPr/>
          <a:lstStyle/>
          <a:p>
            <a:pPr eaLnBrk="1" hangingPunct="1">
              <a:defRPr/>
            </a:pPr>
            <a:r>
              <a:rPr lang="en-US" dirty="0"/>
              <a:t>There are three charges in a straight line</a:t>
            </a:r>
          </a:p>
          <a:p>
            <a:pPr eaLnBrk="1" hangingPunct="1">
              <a:defRPr/>
            </a:pPr>
            <a:r>
              <a:rPr lang="en-US" dirty="0"/>
              <a:t>q</a:t>
            </a:r>
            <a:r>
              <a:rPr lang="en-US" baseline="-25000" dirty="0"/>
              <a:t>1</a:t>
            </a:r>
            <a:r>
              <a:rPr lang="en-US" dirty="0"/>
              <a:t> = +2</a:t>
            </a:r>
            <a:r>
              <a:rPr lang="en-US" dirty="0">
                <a:sym typeface="Symbol" pitchFamily="18" charset="2"/>
              </a:rPr>
              <a:t>C at x = -0.1 m</a:t>
            </a:r>
          </a:p>
          <a:p>
            <a:pPr eaLnBrk="1" hangingPunct="1">
              <a:defRPr/>
            </a:pPr>
            <a:r>
              <a:rPr lang="en-US" dirty="0">
                <a:sym typeface="Symbol" pitchFamily="18" charset="2"/>
              </a:rPr>
              <a:t>q</a:t>
            </a:r>
            <a:r>
              <a:rPr lang="en-US" baseline="-25000" dirty="0">
                <a:sym typeface="Symbol" pitchFamily="18" charset="2"/>
              </a:rPr>
              <a:t>2</a:t>
            </a:r>
            <a:r>
              <a:rPr lang="en-US" dirty="0">
                <a:sym typeface="Symbol" pitchFamily="18" charset="2"/>
              </a:rPr>
              <a:t> = −3 C at x = 0 m</a:t>
            </a:r>
          </a:p>
          <a:p>
            <a:pPr eaLnBrk="1" hangingPunct="1">
              <a:defRPr/>
            </a:pPr>
            <a:r>
              <a:rPr lang="en-US" dirty="0">
                <a:sym typeface="Symbol" pitchFamily="18" charset="2"/>
              </a:rPr>
              <a:t>q</a:t>
            </a:r>
            <a:r>
              <a:rPr lang="en-US" baseline="-25000" dirty="0">
                <a:sym typeface="Symbol" pitchFamily="18" charset="2"/>
              </a:rPr>
              <a:t>3</a:t>
            </a:r>
            <a:r>
              <a:rPr lang="en-US" dirty="0">
                <a:sym typeface="Symbol" pitchFamily="18" charset="2"/>
              </a:rPr>
              <a:t> = +5 C at x = 0.3 m</a:t>
            </a:r>
          </a:p>
          <a:p>
            <a:pPr eaLnBrk="1" hangingPunct="1">
              <a:defRPr/>
            </a:pPr>
            <a:r>
              <a:rPr lang="en-US" dirty="0">
                <a:sym typeface="Symbol" pitchFamily="18" charset="2"/>
              </a:rPr>
              <a:t>What is the force on q</a:t>
            </a:r>
            <a:r>
              <a:rPr lang="en-US" baseline="-25000" dirty="0">
                <a:sym typeface="Symbol" pitchFamily="18" charset="2"/>
              </a:rPr>
              <a:t>2</a:t>
            </a:r>
            <a:r>
              <a:rPr lang="en-US" dirty="0">
                <a:sym typeface="Symbol" pitchFamily="18" charset="2"/>
              </a:rPr>
              <a:t>?</a:t>
            </a:r>
          </a:p>
          <a:p>
            <a:pPr eaLnBrk="1" hangingPunct="1">
              <a:defRPr/>
            </a:pPr>
            <a:endParaRPr lang="en-US" dirty="0">
              <a:sym typeface="Symbol" pitchFamily="18" charset="2"/>
            </a:endParaRPr>
          </a:p>
          <a:p>
            <a:pPr eaLnBrk="1" hangingPunct="1">
              <a:defRPr/>
            </a:pPr>
            <a:r>
              <a:rPr lang="en-US" dirty="0">
                <a:sym typeface="Symbol" pitchFamily="18" charset="2"/>
              </a:rPr>
              <a:t>F = −3.89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dirty="0"/>
              <a:t>7-02 Coulomb’s Law</a:t>
            </a:r>
          </a:p>
        </p:txBody>
      </p:sp>
      <p:sp>
        <p:nvSpPr>
          <p:cNvPr id="17411" name="Rectangle 3"/>
          <p:cNvSpPr>
            <a:spLocks noGrp="1" noChangeArrowheads="1"/>
          </p:cNvSpPr>
          <p:nvPr>
            <p:ph idx="1"/>
          </p:nvPr>
        </p:nvSpPr>
        <p:spPr/>
        <p:txBody>
          <a:bodyPr/>
          <a:lstStyle/>
          <a:p>
            <a:pPr eaLnBrk="1" hangingPunct="1">
              <a:defRPr/>
            </a:pPr>
            <a:r>
              <a:rPr lang="en-US" dirty="0"/>
              <a:t>There are three charges</a:t>
            </a:r>
          </a:p>
          <a:p>
            <a:pPr eaLnBrk="1" hangingPunct="1">
              <a:defRPr/>
            </a:pPr>
            <a:r>
              <a:rPr lang="en-US" dirty="0"/>
              <a:t>q</a:t>
            </a:r>
            <a:r>
              <a:rPr lang="en-US" baseline="-25000" dirty="0"/>
              <a:t>1</a:t>
            </a:r>
            <a:r>
              <a:rPr lang="en-US" dirty="0"/>
              <a:t> = +2</a:t>
            </a:r>
            <a:r>
              <a:rPr lang="en-US" dirty="0">
                <a:sym typeface="Symbol" pitchFamily="18" charset="2"/>
              </a:rPr>
              <a:t>C at (0, 0.3) m</a:t>
            </a:r>
          </a:p>
          <a:p>
            <a:pPr eaLnBrk="1" hangingPunct="1">
              <a:defRPr/>
            </a:pPr>
            <a:r>
              <a:rPr lang="en-US" dirty="0">
                <a:sym typeface="Symbol" pitchFamily="18" charset="2"/>
              </a:rPr>
              <a:t>q</a:t>
            </a:r>
            <a:r>
              <a:rPr lang="en-US" baseline="-25000" dirty="0">
                <a:sym typeface="Symbol" pitchFamily="18" charset="2"/>
              </a:rPr>
              <a:t>2</a:t>
            </a:r>
            <a:r>
              <a:rPr lang="en-US" dirty="0">
                <a:sym typeface="Symbol" pitchFamily="18" charset="2"/>
              </a:rPr>
              <a:t> = −3 C at (0, 0) m</a:t>
            </a:r>
          </a:p>
          <a:p>
            <a:pPr eaLnBrk="1" hangingPunct="1">
              <a:defRPr/>
            </a:pPr>
            <a:r>
              <a:rPr lang="en-US" dirty="0">
                <a:sym typeface="Symbol" pitchFamily="18" charset="2"/>
              </a:rPr>
              <a:t>q</a:t>
            </a:r>
            <a:r>
              <a:rPr lang="en-US" baseline="-25000" dirty="0">
                <a:sym typeface="Symbol" pitchFamily="18" charset="2"/>
              </a:rPr>
              <a:t>3</a:t>
            </a:r>
            <a:r>
              <a:rPr lang="en-US" dirty="0">
                <a:sym typeface="Symbol" pitchFamily="18" charset="2"/>
              </a:rPr>
              <a:t> = +5 C at (0.1, 0.2) m</a:t>
            </a:r>
          </a:p>
          <a:p>
            <a:pPr eaLnBrk="1" hangingPunct="1">
              <a:defRPr/>
            </a:pPr>
            <a:r>
              <a:rPr lang="en-US" dirty="0">
                <a:sym typeface="Symbol" pitchFamily="18" charset="2"/>
              </a:rPr>
              <a:t>What is the force on q</a:t>
            </a:r>
            <a:r>
              <a:rPr lang="en-US" baseline="-25000" dirty="0">
                <a:sym typeface="Symbol" pitchFamily="18" charset="2"/>
              </a:rPr>
              <a:t>2</a:t>
            </a:r>
            <a:r>
              <a:rPr lang="en-US" dirty="0">
                <a:sym typeface="Symbol" pitchFamily="18" charset="2"/>
              </a:rPr>
              <a:t>?</a:t>
            </a:r>
          </a:p>
          <a:p>
            <a:pPr eaLnBrk="1" hangingPunct="1">
              <a:defRPr/>
            </a:pPr>
            <a:endParaRPr lang="en-US" dirty="0">
              <a:sym typeface="Symbol" pitchFamily="18" charset="2"/>
            </a:endParaRPr>
          </a:p>
          <a:p>
            <a:pPr eaLnBrk="1" hangingPunct="1">
              <a:defRPr/>
            </a:pPr>
            <a:r>
              <a:rPr lang="en-US" dirty="0">
                <a:sym typeface="Symbol" pitchFamily="18" charset="2"/>
              </a:rPr>
              <a:t>F = 3.247 N @ 68.1</a:t>
            </a:r>
            <a:r>
              <a:rPr lang="en-US" dirty="0">
                <a:cs typeface="Arial" charset="0"/>
                <a:sym typeface="Symbol" pitchFamily="18" charset="2"/>
              </a:rPr>
              <a:t>° above horizontal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a:t>7-02 Practice Work</a:t>
            </a:r>
          </a:p>
        </p:txBody>
      </p:sp>
      <p:sp>
        <p:nvSpPr>
          <p:cNvPr id="7" name="Content Placeholder 6"/>
          <p:cNvSpPr>
            <a:spLocks noGrp="1"/>
          </p:cNvSpPr>
          <p:nvPr>
            <p:ph idx="1"/>
          </p:nvPr>
        </p:nvSpPr>
        <p:spPr/>
        <p:txBody>
          <a:bodyPr>
            <a:normAutofit/>
          </a:bodyPr>
          <a:lstStyle/>
          <a:p>
            <a:r>
              <a:rPr lang="en-US" dirty="0"/>
              <a:t>Charge these problems to your grade</a:t>
            </a:r>
          </a:p>
          <a:p>
            <a:endParaRPr lang="en-US" dirty="0"/>
          </a:p>
          <a:p>
            <a:r>
              <a:rPr lang="en-US" dirty="0"/>
              <a:t>Read </a:t>
            </a:r>
          </a:p>
          <a:p>
            <a:pPr lvl="1"/>
            <a:r>
              <a:rPr lang="en-US" dirty="0"/>
              <a:t>OpenStax College Physics 2e 18.4-18.5</a:t>
            </a:r>
          </a:p>
          <a:p>
            <a:pPr lvl="1"/>
            <a:r>
              <a:rPr lang="en-US" dirty="0"/>
              <a:t>OR</a:t>
            </a:r>
          </a:p>
          <a:p>
            <a:pPr lvl="1"/>
            <a:r>
              <a:rPr lang="en-US" dirty="0"/>
              <a:t>OpenStax High School Physics 18.3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1553-FA91-AF8B-9CAD-32D890883463}"/>
              </a:ext>
            </a:extLst>
          </p:cNvPr>
          <p:cNvSpPr>
            <a:spLocks noGrp="1"/>
          </p:cNvSpPr>
          <p:nvPr>
            <p:ph type="title"/>
          </p:nvPr>
        </p:nvSpPr>
        <p:spPr/>
        <p:txBody>
          <a:bodyPr/>
          <a:lstStyle/>
          <a:p>
            <a:r>
              <a:rPr lang="en-US" dirty="0"/>
              <a:t>7-03 Electric Field</a:t>
            </a:r>
          </a:p>
        </p:txBody>
      </p:sp>
      <p:sp>
        <p:nvSpPr>
          <p:cNvPr id="3" name="Text Placeholder 2">
            <a:extLst>
              <a:ext uri="{FF2B5EF4-FFF2-40B4-BE49-F238E27FC236}">
                <a16:creationId xmlns:a16="http://schemas.microsoft.com/office/drawing/2014/main" id="{E32FF41F-0379-CB1B-2C9B-DE3962CA0DF5}"/>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Find the electric field near a charge.</a:t>
            </a:r>
          </a:p>
          <a:p>
            <a:pPr marL="342900" indent="-342900">
              <a:buFont typeface="Arial" panose="020B0604020202020204" pitchFamily="34" charset="0"/>
              <a:buChar char="•"/>
            </a:pPr>
            <a:r>
              <a:rPr lang="en-US" dirty="0"/>
              <a:t>Draw electric fields near charged objects.</a:t>
            </a:r>
          </a:p>
        </p:txBody>
      </p:sp>
    </p:spTree>
    <p:extLst>
      <p:ext uri="{BB962C8B-B14F-4D97-AF65-F5344CB8AC3E}">
        <p14:creationId xmlns:p14="http://schemas.microsoft.com/office/powerpoint/2010/main" val="216533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defRPr/>
            </a:pPr>
            <a:r>
              <a:rPr lang="en-US" dirty="0"/>
              <a:t>7-03 Electric Field</a:t>
            </a:r>
          </a:p>
        </p:txBody>
      </p:sp>
      <p:sp>
        <p:nvSpPr>
          <p:cNvPr id="7171" name="Rectangle 3"/>
          <p:cNvSpPr>
            <a:spLocks noGrp="1" noChangeArrowheads="1"/>
          </p:cNvSpPr>
          <p:nvPr>
            <p:ph idx="1"/>
          </p:nvPr>
        </p:nvSpPr>
        <p:spPr/>
        <p:txBody>
          <a:bodyPr/>
          <a:lstStyle/>
          <a:p>
            <a:pPr eaLnBrk="1" hangingPunct="1">
              <a:defRPr/>
            </a:pPr>
            <a:r>
              <a:rPr lang="en-US" dirty="0"/>
              <a:t>We can use a </a:t>
            </a:r>
            <a:r>
              <a:rPr lang="en-US" b="1" i="1" dirty="0"/>
              <a:t>test charge</a:t>
            </a:r>
            <a:r>
              <a:rPr lang="en-US" dirty="0"/>
              <a:t> to determine how the surrounding charges generate a force</a:t>
            </a:r>
          </a:p>
          <a:p>
            <a:pPr eaLnBrk="1" hangingPunct="1">
              <a:defRPr/>
            </a:pPr>
            <a:endParaRPr lang="en-US" dirty="0"/>
          </a:p>
          <a:p>
            <a:pPr eaLnBrk="1" hangingPunct="1">
              <a:defRPr/>
            </a:pPr>
            <a:r>
              <a:rPr lang="en-US" dirty="0"/>
              <a:t>Pick a small test charge so it doesn’t change the surrounding charge orientation</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lstStyle/>
              <a:p>
                <a:pPr eaLnBrk="1" hangingPunct="1">
                  <a:lnSpc>
                    <a:spcPct val="90000"/>
                  </a:lnSpc>
                  <a:defRPr/>
                </a:pPr>
                <a:r>
                  <a:rPr lang="en-US" dirty="0"/>
                  <a:t>A test charge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r>
                      <a:rPr lang="en-US" i="1" dirty="0" smtClean="0">
                        <a:latin typeface="Cambria Math"/>
                      </a:rPr>
                      <m:t>=1.0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r>
                      <a:rPr lang="en-US" i="1" dirty="0" smtClean="0">
                        <a:latin typeface="Cambria Math"/>
                      </a:rPr>
                      <m:t> </m:t>
                    </m:r>
                    <m:r>
                      <a:rPr lang="en-US" i="1" dirty="0" smtClean="0">
                        <a:latin typeface="Cambria Math"/>
                      </a:rPr>
                      <m:t>𝐶</m:t>
                    </m:r>
                  </m:oMath>
                </a14:m>
                <a:r>
                  <a:rPr lang="en-US" dirty="0"/>
                  <a:t>) experiences a force of </a:t>
                </a:r>
                <a14:m>
                  <m:oMath xmlns:m="http://schemas.openxmlformats.org/officeDocument/2006/math">
                    <m:r>
                      <a:rPr lang="en-US" i="1" dirty="0" smtClean="0">
                        <a:latin typeface="Cambria Math"/>
                      </a:rPr>
                      <m:t>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i="1" dirty="0" smtClean="0">
                        <a:latin typeface="Cambria Math"/>
                      </a:rPr>
                      <m:t> </m:t>
                    </m:r>
                    <m:r>
                      <a:rPr lang="en-US" i="1" dirty="0" smtClean="0">
                        <a:latin typeface="Cambria Math"/>
                      </a:rPr>
                      <m:t>𝑁</m:t>
                    </m:r>
                  </m:oMath>
                </a14:m>
                <a:r>
                  <a:rPr lang="en-US" dirty="0"/>
                  <a:t> when placed near a charged sphere.  Determine the Force per Coulomb that the charge experiences and predict the force on a </a:t>
                </a:r>
                <a14:m>
                  <m:oMath xmlns:m="http://schemas.openxmlformats.org/officeDocument/2006/math">
                    <m:r>
                      <a:rPr lang="en-US" i="1" dirty="0" smtClean="0">
                        <a:latin typeface="Cambria Math"/>
                      </a:rPr>
                      <m:t>2 </m:t>
                    </m:r>
                    <m:r>
                      <a:rPr lang="en-US" i="1" dirty="0" smtClean="0">
                        <a:latin typeface="Cambria Math"/>
                      </a:rPr>
                      <m:t>𝐶</m:t>
                    </m:r>
                  </m:oMath>
                </a14:m>
                <a:r>
                  <a:rPr lang="en-US" dirty="0"/>
                  <a:t> charge.</a:t>
                </a:r>
              </a:p>
              <a:p>
                <a:pPr eaLnBrk="1" hangingPunct="1">
                  <a:lnSpc>
                    <a:spcPct val="90000"/>
                  </a:lnSpc>
                  <a:defRPr/>
                </a:pPr>
                <a:endParaRPr lang="en-US" dirty="0"/>
              </a:p>
              <a:p>
                <a:pPr eaLnBrk="1" hangingPunct="1">
                  <a:lnSpc>
                    <a:spcPct val="90000"/>
                  </a:lnSpc>
                  <a:defRPr/>
                </a:pP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a:rPr>
                          <m:t>𝐹</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r>
                      <a:rPr lang="en-US" i="1" dirty="0" smtClean="0">
                        <a:latin typeface="Cambria Math"/>
                      </a:rPr>
                      <m:t>=20 </m:t>
                    </m:r>
                    <m:r>
                      <a:rPr lang="en-US" i="1" dirty="0" smtClean="0">
                        <a:latin typeface="Cambria Math"/>
                      </a:rPr>
                      <m:t>𝑁</m:t>
                    </m:r>
                    <m:r>
                      <a:rPr lang="en-US" i="1" dirty="0" smtClean="0">
                        <a:latin typeface="Cambria Math"/>
                      </a:rPr>
                      <m:t>/</m:t>
                    </m:r>
                    <m:r>
                      <a:rPr lang="en-US" i="1" dirty="0" smtClean="0">
                        <a:latin typeface="Cambria Math"/>
                      </a:rPr>
                      <m:t>𝐶</m:t>
                    </m:r>
                  </m:oMath>
                </a14:m>
                <a:endParaRPr lang="en-US" dirty="0"/>
              </a:p>
              <a:p>
                <a:pPr eaLnBrk="1" hangingPunct="1">
                  <a:lnSpc>
                    <a:spcPct val="90000"/>
                  </a:lnSpc>
                  <a:defRPr/>
                </a:pPr>
                <a14:m>
                  <m:oMath xmlns:m="http://schemas.openxmlformats.org/officeDocument/2006/math">
                    <m:r>
                      <a:rPr lang="en-US" i="1" dirty="0" smtClean="0">
                        <a:latin typeface="Cambria Math"/>
                      </a:rPr>
                      <m:t>𝐹</m:t>
                    </m:r>
                    <m:r>
                      <a:rPr lang="en-US" i="1" dirty="0" smtClean="0">
                        <a:latin typeface="Cambria Math"/>
                      </a:rPr>
                      <m:t>=40 </m:t>
                    </m:r>
                    <m:r>
                      <a:rPr lang="en-US" i="1" dirty="0" smtClean="0">
                        <a:latin typeface="Cambria Math"/>
                      </a:rPr>
                      <m:t>𝑁</m:t>
                    </m:r>
                  </m:oMath>
                </a14:m>
                <a:endParaRPr lang="en-US" dirty="0"/>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rotWithShape="1">
                <a:blip r:embed="rId3"/>
                <a:stretch>
                  <a:fillRect l="-867" t="-226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p:txBody>
              <a:bodyPr>
                <a:normAutofit/>
              </a:bodyPr>
              <a:lstStyle/>
              <a:p>
                <a:pPr>
                  <a:lnSpc>
                    <a:spcPct val="90000"/>
                  </a:lnSpc>
                  <a:defRPr/>
                </a:pPr>
                <a:r>
                  <a:rPr lang="en-US" dirty="0"/>
                  <a:t>Electric Field Definition</a:t>
                </a:r>
              </a:p>
              <a:p>
                <a:pPr marL="0" indent="0">
                  <a:buNone/>
                  <a:defRPr/>
                </a:pPr>
                <a14:m>
                  <m:oMathPara xmlns:m="http://schemas.openxmlformats.org/officeDocument/2006/math">
                    <m:oMathParaPr>
                      <m:jc m:val="centerGroup"/>
                    </m:oMathParaPr>
                    <m:oMath xmlns:m="http://schemas.openxmlformats.org/officeDocument/2006/math">
                      <m:r>
                        <a:rPr lang="en-US" sz="5333" i="1">
                          <a:latin typeface="Cambria Math"/>
                        </a:rPr>
                        <m:t>𝐸</m:t>
                      </m:r>
                      <m:r>
                        <a:rPr lang="en-US" sz="5333" i="1">
                          <a:latin typeface="Cambria Math"/>
                        </a:rPr>
                        <m:t>=</m:t>
                      </m:r>
                      <m:f>
                        <m:fPr>
                          <m:ctrlPr>
                            <a:rPr lang="en-US" sz="5333" i="1">
                              <a:latin typeface="Cambria Math" panose="02040503050406030204" pitchFamily="18" charset="0"/>
                            </a:rPr>
                          </m:ctrlPr>
                        </m:fPr>
                        <m:num>
                          <m:r>
                            <a:rPr lang="en-US" sz="5333" i="1">
                              <a:latin typeface="Cambria Math"/>
                            </a:rPr>
                            <m:t>𝐹</m:t>
                          </m:r>
                        </m:num>
                        <m:den>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0</m:t>
                              </m:r>
                            </m:sub>
                          </m:sSub>
                        </m:den>
                      </m:f>
                      <m:r>
                        <a:rPr lang="en-US" sz="5333" i="1">
                          <a:latin typeface="Cambria Math"/>
                        </a:rPr>
                        <m:t>=</m:t>
                      </m:r>
                      <m:f>
                        <m:fPr>
                          <m:ctrlPr>
                            <a:rPr lang="en-US" sz="5333" i="1">
                              <a:latin typeface="Cambria Math" panose="02040503050406030204" pitchFamily="18" charset="0"/>
                            </a:rPr>
                          </m:ctrlPr>
                        </m:fPr>
                        <m:num>
                          <m:r>
                            <a:rPr lang="en-US" sz="5333" i="1">
                              <a:latin typeface="Cambria Math"/>
                            </a:rPr>
                            <m:t>𝑘</m:t>
                          </m:r>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1</m:t>
                              </m:r>
                            </m:sub>
                          </m:sSub>
                        </m:num>
                        <m:den>
                          <m:sSup>
                            <m:sSupPr>
                              <m:ctrlPr>
                                <a:rPr lang="en-US" sz="5333" i="1">
                                  <a:latin typeface="Cambria Math" panose="02040503050406030204" pitchFamily="18" charset="0"/>
                                </a:rPr>
                              </m:ctrlPr>
                            </m:sSupPr>
                            <m:e>
                              <m:r>
                                <a:rPr lang="en-US" sz="5333" i="1">
                                  <a:latin typeface="Cambria Math"/>
                                </a:rPr>
                                <m:t>𝑟</m:t>
                              </m:r>
                            </m:e>
                            <m:sup>
                              <m:r>
                                <a:rPr lang="en-US" sz="5333" i="1">
                                  <a:latin typeface="Cambria Math"/>
                                </a:rPr>
                                <m:t>2</m:t>
                              </m:r>
                            </m:sup>
                          </m:sSup>
                        </m:den>
                      </m:f>
                    </m:oMath>
                  </m:oMathPara>
                </a14:m>
                <a:endParaRPr lang="en-US" sz="5333" dirty="0"/>
              </a:p>
              <a:p>
                <a:pPr lvl="1">
                  <a:lnSpc>
                    <a:spcPct val="90000"/>
                  </a:lnSpc>
                  <a:defRPr/>
                </a:pPr>
                <a:r>
                  <a:rPr lang="en-US" dirty="0"/>
                  <a:t>Force per charge</a:t>
                </a:r>
              </a:p>
              <a:p>
                <a:pPr lvl="1">
                  <a:lnSpc>
                    <a:spcPct val="90000"/>
                  </a:lnSpc>
                  <a:defRPr/>
                </a:pPr>
                <a:r>
                  <a:rPr lang="en-US" dirty="0"/>
                  <a:t>Vector</a:t>
                </a:r>
              </a:p>
              <a:p>
                <a:pPr lvl="2">
                  <a:lnSpc>
                    <a:spcPct val="90000"/>
                  </a:lnSpc>
                  <a:defRPr/>
                </a:pPr>
                <a:r>
                  <a:rPr lang="en-US" dirty="0"/>
                  <a:t>Same direction as the force on a positive test charge</a:t>
                </a:r>
              </a:p>
              <a:p>
                <a:pPr lvl="2">
                  <a:lnSpc>
                    <a:spcPct val="90000"/>
                  </a:lnSpc>
                  <a:defRPr/>
                </a:pPr>
                <a:r>
                  <a:rPr lang="en-US" dirty="0"/>
                  <a:t>Remember to add them as vectors!!!!</a:t>
                </a:r>
              </a:p>
              <a:p>
                <a:pPr lvl="1">
                  <a:lnSpc>
                    <a:spcPct val="90000"/>
                  </a:lnSpc>
                  <a:defRPr/>
                </a:pPr>
                <a:r>
                  <a:rPr lang="en-US" dirty="0"/>
                  <a:t>Unit: N/C</a:t>
                </a:r>
              </a:p>
            </p:txBody>
          </p:sp>
        </mc:Choice>
        <mc:Fallback xmlns="">
          <p:sp>
            <p:nvSpPr>
              <p:cNvPr id="11267" name="Rectangle 3"/>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defRPr/>
                </a:pPr>
                <a:r>
                  <a:rPr lang="en-US" dirty="0"/>
                  <a:t>Point Charges</a:t>
                </a:r>
              </a:p>
              <a:p>
                <a:pPr marL="0" indent="0">
                  <a:buNone/>
                  <a:defRPr/>
                </a:pPr>
                <a14:m>
                  <m:oMathPara xmlns:m="http://schemas.openxmlformats.org/officeDocument/2006/math">
                    <m:oMathParaPr>
                      <m:jc m:val="left"/>
                    </m:oMathParaPr>
                    <m:oMath xmlns:m="http://schemas.openxmlformats.org/officeDocument/2006/math">
                      <m:r>
                        <a:rPr lang="en-US" i="1">
                          <a:latin typeface="Cambria Math"/>
                        </a:rPr>
                        <m:t>𝐸</m:t>
                      </m:r>
                      <m:r>
                        <a:rPr lang="en-US" i="1">
                          <a:latin typeface="Cambria Math"/>
                        </a:rPr>
                        <m:t>=</m:t>
                      </m:r>
                      <m:f>
                        <m:fPr>
                          <m:ctrlPr>
                            <a:rPr lang="en-US" i="1">
                              <a:latin typeface="Cambria Math" panose="02040503050406030204" pitchFamily="18" charset="0"/>
                            </a:rPr>
                          </m:ctrlPr>
                        </m:fPr>
                        <m:num>
                          <m:r>
                            <a:rPr lang="en-US" i="1">
                              <a:latin typeface="Cambria Math"/>
                            </a:rPr>
                            <m:t>𝐹</m:t>
                          </m:r>
                        </m:num>
                        <m:den>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den>
                      </m:f>
                    </m:oMath>
                  </m:oMathPara>
                </a14:m>
                <a:endParaRPr lang="en-US" dirty="0"/>
              </a:p>
              <a:p>
                <a:pPr marL="0" indent="0">
                  <a:buNone/>
                  <a:defRPr/>
                </a:pPr>
                <a14:m>
                  <m:oMathPara xmlns:m="http://schemas.openxmlformats.org/officeDocument/2006/math">
                    <m:oMathParaPr>
                      <m:jc m:val="left"/>
                    </m:oMathParaPr>
                    <m:oMath xmlns:m="http://schemas.openxmlformats.org/officeDocument/2006/math">
                      <m:r>
                        <a:rPr lang="en-US" i="1">
                          <a:latin typeface="Cambria Math"/>
                        </a:rPr>
                        <m:t>𝐹</m:t>
                      </m:r>
                      <m:r>
                        <a:rPr lang="en-US" i="1">
                          <a:latin typeface="Cambria Math"/>
                        </a:rPr>
                        <m:t>=</m:t>
                      </m:r>
                      <m:f>
                        <m:fPr>
                          <m:ctrlPr>
                            <a:rPr lang="en-US" i="1">
                              <a:latin typeface="Cambria Math" panose="02040503050406030204" pitchFamily="18" charset="0"/>
                            </a:rPr>
                          </m:ctrlPr>
                        </m:fPr>
                        <m:num>
                          <m:r>
                            <a:rPr lang="en-US" i="1">
                              <a:latin typeface="Cambria Math"/>
                            </a:rPr>
                            <m:t>𝑘𝑞</m:t>
                          </m:r>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oMath>
                  </m:oMathPara>
                </a14:m>
                <a:endParaRPr lang="en-US" dirty="0"/>
              </a:p>
              <a:p>
                <a:pPr marL="0" indent="0">
                  <a:buNone/>
                  <a:defRPr/>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a:rPr>
                                <m:t>𝑘𝑞</m:t>
                              </m:r>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num>
                        <m:den>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den>
                      </m:f>
                    </m:oMath>
                  </m:oMathPara>
                </a14:m>
                <a:endParaRPr lang="en-US" dirty="0"/>
              </a:p>
              <a:p>
                <a:pPr marL="0" indent="0">
                  <a:buNone/>
                  <a:defRPr/>
                </a:pPr>
                <a14:m>
                  <m:oMathPara xmlns:m="http://schemas.openxmlformats.org/officeDocument/2006/math">
                    <m:oMathParaPr>
                      <m:jc m:val="right"/>
                    </m:oMathParaPr>
                    <m:oMath xmlns:m="http://schemas.openxmlformats.org/officeDocument/2006/math">
                      <m:r>
                        <a:rPr lang="en-US" sz="4667" i="1" smtClean="0">
                          <a:solidFill>
                            <a:schemeClr val="accent1"/>
                          </a:solidFill>
                          <a:latin typeface="Cambria Math"/>
                        </a:rPr>
                        <m:t>𝐸</m:t>
                      </m:r>
                      <m:r>
                        <a:rPr lang="en-US" sz="4667" i="1" smtClean="0">
                          <a:solidFill>
                            <a:schemeClr val="accent1"/>
                          </a:solidFill>
                          <a:latin typeface="Cambria Math"/>
                        </a:rPr>
                        <m:t>=</m:t>
                      </m:r>
                      <m:f>
                        <m:fPr>
                          <m:ctrlPr>
                            <a:rPr lang="en-US" sz="4667" i="1">
                              <a:solidFill>
                                <a:schemeClr val="accent1"/>
                              </a:solidFill>
                              <a:latin typeface="Cambria Math" panose="02040503050406030204" pitchFamily="18" charset="0"/>
                            </a:rPr>
                          </m:ctrlPr>
                        </m:fPr>
                        <m:num>
                          <m:r>
                            <a:rPr lang="en-US" sz="4667" i="1">
                              <a:solidFill>
                                <a:schemeClr val="accent1"/>
                              </a:solidFill>
                              <a:latin typeface="Cambria Math"/>
                            </a:rPr>
                            <m:t>𝑘𝑞</m:t>
                          </m:r>
                        </m:num>
                        <m:den>
                          <m:sSup>
                            <m:sSupPr>
                              <m:ctrlPr>
                                <a:rPr lang="en-US" sz="4667" i="1">
                                  <a:solidFill>
                                    <a:schemeClr val="accent1"/>
                                  </a:solidFill>
                                  <a:latin typeface="Cambria Math" panose="02040503050406030204" pitchFamily="18" charset="0"/>
                                </a:rPr>
                              </m:ctrlPr>
                            </m:sSupPr>
                            <m:e>
                              <m:r>
                                <a:rPr lang="en-US" sz="4667" i="1">
                                  <a:solidFill>
                                    <a:schemeClr val="accent1"/>
                                  </a:solidFill>
                                  <a:latin typeface="Cambria Math"/>
                                </a:rPr>
                                <m:t>𝑟</m:t>
                              </m:r>
                            </m:e>
                            <m:sup>
                              <m:r>
                                <a:rPr lang="en-US" sz="4667" i="1">
                                  <a:solidFill>
                                    <a:schemeClr val="accent1"/>
                                  </a:solidFill>
                                  <a:latin typeface="Cambria Math"/>
                                </a:rPr>
                                <m:t>2</m:t>
                              </m:r>
                            </m:sup>
                          </m:sSup>
                        </m:den>
                      </m:f>
                    </m:oMath>
                  </m:oMathPara>
                </a14:m>
                <a:endParaRPr lang="en-US" sz="4667" dirty="0"/>
              </a:p>
              <a:p>
                <a:pPr>
                  <a:defRPr/>
                </a:pPr>
                <a:r>
                  <a:rPr lang="en-US" dirty="0"/>
                  <a:t>Notice the q</a:t>
                </a:r>
                <a:r>
                  <a:rPr lang="en-US" baseline="-25000" dirty="0"/>
                  <a:t>0</a:t>
                </a:r>
                <a:r>
                  <a:rPr lang="en-US" dirty="0"/>
                  <a:t> does not affect the E-field</a:t>
                </a:r>
              </a:p>
              <a:p>
                <a:pPr>
                  <a:defRPr/>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6604-41A5-4D9A-9AFB-4C9026FA8595}"/>
              </a:ext>
            </a:extLst>
          </p:cNvPr>
          <p:cNvSpPr>
            <a:spLocks noGrp="1"/>
          </p:cNvSpPr>
          <p:nvPr>
            <p:ph type="title"/>
          </p:nvPr>
        </p:nvSpPr>
        <p:spPr/>
        <p:txBody>
          <a:bodyPr/>
          <a:lstStyle/>
          <a:p>
            <a:r>
              <a:rPr lang="en-US" dirty="0"/>
              <a:t>7-01 Electric Charge</a:t>
            </a:r>
          </a:p>
        </p:txBody>
      </p:sp>
      <p:sp>
        <p:nvSpPr>
          <p:cNvPr id="3" name="Text Placeholder 2">
            <a:extLst>
              <a:ext uri="{FF2B5EF4-FFF2-40B4-BE49-F238E27FC236}">
                <a16:creationId xmlns:a16="http://schemas.microsoft.com/office/drawing/2014/main" id="{728AB19B-6974-042D-E994-86D1500709B6}"/>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Understand where static electricity comes from.</a:t>
            </a:r>
          </a:p>
          <a:p>
            <a:pPr marL="342900" indent="-342900">
              <a:buFont typeface="Arial" panose="020B0604020202020204" pitchFamily="34" charset="0"/>
              <a:buChar char="•"/>
            </a:pPr>
            <a:r>
              <a:rPr lang="en-US" dirty="0"/>
              <a:t>Explain how to charge an object.</a:t>
            </a:r>
          </a:p>
        </p:txBody>
      </p:sp>
    </p:spTree>
    <p:extLst>
      <p:ext uri="{BB962C8B-B14F-4D97-AF65-F5344CB8AC3E}">
        <p14:creationId xmlns:p14="http://schemas.microsoft.com/office/powerpoint/2010/main" val="1799533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p:txBody>
              <a:bodyPr/>
              <a:lstStyle/>
              <a:p>
                <a:pPr eaLnBrk="1" hangingPunct="1">
                  <a:defRPr/>
                </a:pPr>
                <a:r>
                  <a:rPr lang="en-US" dirty="0"/>
                  <a:t>There is a point charge of </a:t>
                </a:r>
                <a14:m>
                  <m:oMath xmlns:m="http://schemas.openxmlformats.org/officeDocument/2006/math">
                    <m:r>
                      <a:rPr lang="en-US" i="1" dirty="0" smtClean="0">
                        <a:latin typeface="Cambria Math"/>
                      </a:rPr>
                      <m:t>𝑞</m:t>
                    </m:r>
                    <m:r>
                      <a:rPr lang="en-US" i="1" dirty="0" smtClean="0">
                        <a:latin typeface="Cambria Math"/>
                      </a:rPr>
                      <m:t>=2×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r>
                      <a:rPr lang="en-US" i="1" dirty="0" smtClean="0">
                        <a:latin typeface="Cambria Math"/>
                      </a:rPr>
                      <m:t> </m:t>
                    </m:r>
                    <m:r>
                      <a:rPr lang="en-US" i="1" dirty="0" smtClean="0">
                        <a:latin typeface="Cambria Math"/>
                      </a:rPr>
                      <m:t>𝐶</m:t>
                    </m:r>
                  </m:oMath>
                </a14:m>
                <a:r>
                  <a:rPr lang="en-US" dirty="0"/>
                  <a:t>.  Determine the E-field at 0.50 m away using a test charge of </a:t>
                </a:r>
                <a14:m>
                  <m:oMath xmlns:m="http://schemas.openxmlformats.org/officeDocument/2006/math">
                    <m:r>
                      <a:rPr lang="en-US" i="1" dirty="0" smtClean="0">
                        <a:latin typeface="Cambria Math"/>
                      </a:rPr>
                      <m:t>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r>
                      <a:rPr lang="en-US" i="1" dirty="0" smtClean="0">
                        <a:latin typeface="Cambria Math"/>
                      </a:rPr>
                      <m:t> </m:t>
                    </m:r>
                    <m:r>
                      <a:rPr lang="en-US" i="1" dirty="0" smtClean="0">
                        <a:latin typeface="Cambria Math"/>
                      </a:rPr>
                      <m:t>𝐶</m:t>
                    </m:r>
                  </m:oMath>
                </a14:m>
                <a:r>
                  <a:rPr lang="en-US" dirty="0"/>
                  <a:t>.</a:t>
                </a:r>
              </a:p>
              <a:p>
                <a:pPr eaLnBrk="1" hangingPunct="1">
                  <a:defRPr/>
                </a:pPr>
                <a:endParaRPr lang="en-US" dirty="0"/>
              </a:p>
              <a:p>
                <a:pPr eaLnBrk="1" hangingPunct="1">
                  <a:defRPr/>
                </a:pPr>
                <a:r>
                  <a:rPr lang="en-US" dirty="0"/>
                  <a:t>E = </a:t>
                </a:r>
                <a:r>
                  <a:rPr lang="en-US" dirty="0">
                    <a:sym typeface="Wingdings" pitchFamily="2" charset="2"/>
                  </a:rPr>
                  <a:t>719 N/C</a:t>
                </a:r>
              </a:p>
            </p:txBody>
          </p:sp>
        </mc:Choice>
        <mc:Fallback xmlns="">
          <p:sp>
            <p:nvSpPr>
              <p:cNvPr id="18435" name="Rectangle 3"/>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4800" dirty="0"/>
              <a:t>7-03 Electric Field</a:t>
            </a:r>
          </a:p>
        </p:txBody>
      </p:sp>
      <p:sp>
        <p:nvSpPr>
          <p:cNvPr id="20483" name="Rectangle 3"/>
          <p:cNvSpPr>
            <a:spLocks noGrp="1" noChangeArrowheads="1"/>
          </p:cNvSpPr>
          <p:nvPr>
            <p:ph idx="1"/>
          </p:nvPr>
        </p:nvSpPr>
        <p:spPr/>
        <p:txBody>
          <a:bodyPr/>
          <a:lstStyle/>
          <a:p>
            <a:pPr eaLnBrk="1" hangingPunct="1">
              <a:defRPr/>
            </a:pPr>
            <a:r>
              <a:rPr lang="en-US" dirty="0"/>
              <a:t>There are two point charges of q</a:t>
            </a:r>
            <a:r>
              <a:rPr lang="en-US" baseline="-25000" dirty="0"/>
              <a:t>1</a:t>
            </a:r>
            <a:r>
              <a:rPr lang="en-US" dirty="0"/>
              <a:t> = 4 C and q</a:t>
            </a:r>
            <a:r>
              <a:rPr lang="en-US" baseline="-25000" dirty="0"/>
              <a:t>2</a:t>
            </a:r>
            <a:r>
              <a:rPr lang="en-US" dirty="0"/>
              <a:t> = 8 C and they are 10 m apart.  Find point where E = 0 between them.</a:t>
            </a:r>
          </a:p>
          <a:p>
            <a:pPr eaLnBrk="1" hangingPunct="1">
              <a:defRPr/>
            </a:pPr>
            <a:endParaRPr lang="en-US" dirty="0"/>
          </a:p>
          <a:p>
            <a:pPr eaLnBrk="1" hangingPunct="1">
              <a:defRPr/>
            </a:pPr>
            <a:r>
              <a:rPr lang="en-US" dirty="0"/>
              <a:t>d = 5.85 m from q</a:t>
            </a:r>
            <a:r>
              <a:rPr lang="en-US" baseline="-25000" dirty="0"/>
              <a:t>2</a:t>
            </a:r>
            <a:r>
              <a:rPr lang="en-US" dirty="0"/>
              <a:t> towards q</a:t>
            </a:r>
            <a:r>
              <a:rPr lang="en-US" baseline="-25000" dirty="0"/>
              <a:t>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CD0D8-DC99-9C91-1055-0025EC73822D}"/>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3FDB76-5BFE-BFF2-1949-785B63D1FD06}"/>
                  </a:ext>
                </a:extLst>
              </p:cNvPr>
              <p:cNvSpPr>
                <a:spLocks noGrp="1"/>
              </p:cNvSpPr>
              <p:nvPr>
                <p:ph sz="half" idx="1"/>
              </p:nvPr>
            </p:nvSpPr>
            <p:spPr/>
            <p:txBody>
              <a:bodyPr/>
              <a:lstStyle/>
              <a:p>
                <a:pPr algn="l"/>
                <a:r>
                  <a:rPr lang="en-US" dirty="0"/>
                  <a:t>A doorknob, which can be taken to be a spherical metal conductor, acquires a static electricity charge of </a:t>
                </a:r>
                <a14:m>
                  <m:oMath xmlns:m="http://schemas.openxmlformats.org/officeDocument/2006/math">
                    <m:r>
                      <a:rPr lang="en-US" b="0" i="1" smtClean="0">
                        <a:latin typeface="Cambria Math" panose="02040503050406030204" pitchFamily="18" charset="0"/>
                      </a:rPr>
                      <m:t>−1.5 </m:t>
                    </m:r>
                    <m:r>
                      <a:rPr lang="en-US" b="0" i="1" smtClean="0">
                        <a:latin typeface="Cambria Math" panose="02040503050406030204" pitchFamily="18" charset="0"/>
                      </a:rPr>
                      <m:t>𝑛𝐶</m:t>
                    </m:r>
                  </m:oMath>
                </a14:m>
                <a:r>
                  <a:rPr lang="en-US" dirty="0"/>
                  <a:t> What is the electric field 1.0 cm in front of the doorknob? The diameter of the doorknob is 5.0 cm.</a:t>
                </a:r>
              </a:p>
            </p:txBody>
          </p:sp>
        </mc:Choice>
        <mc:Fallback xmlns="">
          <p:sp>
            <p:nvSpPr>
              <p:cNvPr id="5" name="Content Placeholder 4">
                <a:extLst>
                  <a:ext uri="{FF2B5EF4-FFF2-40B4-BE49-F238E27FC236}">
                    <a16:creationId xmlns:a16="http://schemas.microsoft.com/office/drawing/2014/main" id="{7C3FDB76-5BFE-BFF2-1949-785B63D1FD06}"/>
                  </a:ext>
                </a:extLst>
              </p:cNvPr>
              <p:cNvSpPr>
                <a:spLocks noGrp="1" noRot="1" noChangeAspect="1" noMove="1" noResize="1" noEditPoints="1" noAdjustHandles="1" noChangeArrowheads="1" noChangeShapeType="1" noTextEdit="1"/>
              </p:cNvSpPr>
              <p:nvPr>
                <p:ph sz="half" idx="1"/>
              </p:nvPr>
            </p:nvSpPr>
            <p:spPr>
              <a:blipFill>
                <a:blip r:embed="rId3"/>
                <a:stretch>
                  <a:fillRect l="-1822" t="-2005" r="-1923"/>
                </a:stretch>
              </a:blipFill>
            </p:spPr>
            <p:txBody>
              <a:bodyPr/>
              <a:lstStyle/>
              <a:p>
                <a:r>
                  <a:rPr lang="en-US">
                    <a:noFill/>
                  </a:rPr>
                  <a:t> </a:t>
                </a:r>
              </a:p>
            </p:txBody>
          </p:sp>
        </mc:Fallback>
      </mc:AlternateContent>
      <p:pic>
        <p:nvPicPr>
          <p:cNvPr id="7" name="Google Shape;196;p29" descr="This diagram shows the edge of a door in cross-section and a doorknob attached to it. Two axes, perpendicular to each other, originate from the center of the doorknob and point away from it. The horizontal axis is labeled “plus x circumflex” and the vertical axis is labeled “plus y circumflex”. A dot on the horizontal axis beyond the doorknob is labeled with the words “We want to know electric field at this point”.">
            <a:extLst>
              <a:ext uri="{FF2B5EF4-FFF2-40B4-BE49-F238E27FC236}">
                <a16:creationId xmlns:a16="http://schemas.microsoft.com/office/drawing/2014/main" id="{B7F7F30D-7607-5E1D-3038-407B5480A73B}"/>
              </a:ext>
            </a:extLst>
          </p:cNvPr>
          <p:cNvPicPr preferRelativeResize="0">
            <a:picLocks noGrp="1"/>
          </p:cNvPicPr>
          <p:nvPr>
            <p:ph sz="half" idx="2"/>
          </p:nvPr>
        </p:nvPicPr>
        <p:blipFill rotWithShape="1">
          <a:blip r:embed="rId4">
            <a:alphaModFix/>
          </a:blip>
          <a:srcRect l="-9827" r="-9664"/>
          <a:stretch/>
        </p:blipFill>
        <p:spPr>
          <a:xfrm>
            <a:off x="6019800" y="1344541"/>
            <a:ext cx="2959768" cy="2613169"/>
          </a:xfrm>
          <a:prstGeom prst="rect">
            <a:avLst/>
          </a:prstGeom>
          <a:noFill/>
          <a:ln>
            <a:noFill/>
          </a:ln>
        </p:spPr>
      </p:pic>
    </p:spTree>
    <p:extLst>
      <p:ext uri="{BB962C8B-B14F-4D97-AF65-F5344CB8AC3E}">
        <p14:creationId xmlns:p14="http://schemas.microsoft.com/office/powerpoint/2010/main" val="1911292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a:defRPr/>
            </a:pPr>
            <a:r>
              <a:rPr lang="en-US" sz="4800" dirty="0"/>
              <a:t>7-03 Electric Field</a:t>
            </a:r>
          </a:p>
        </p:txBody>
      </p:sp>
      <p:sp>
        <p:nvSpPr>
          <p:cNvPr id="26627" name="Rectangle 3"/>
          <p:cNvSpPr>
            <a:spLocks noGrp="1" noChangeArrowheads="1"/>
          </p:cNvSpPr>
          <p:nvPr>
            <p:ph idx="1"/>
          </p:nvPr>
        </p:nvSpPr>
        <p:spPr>
          <a:xfrm>
            <a:off x="609600" y="1600200"/>
            <a:ext cx="10972800" cy="4953000"/>
          </a:xfrm>
        </p:spPr>
        <p:txBody>
          <a:bodyPr>
            <a:normAutofit/>
          </a:bodyPr>
          <a:lstStyle/>
          <a:p>
            <a:pPr eaLnBrk="1" hangingPunct="1">
              <a:defRPr/>
            </a:pPr>
            <a:r>
              <a:rPr lang="en-US" dirty="0"/>
              <a:t>It would be nice to have some kind of map to show the E-field in space</a:t>
            </a:r>
          </a:p>
          <a:p>
            <a:pPr eaLnBrk="1" hangingPunct="1">
              <a:defRPr/>
            </a:pPr>
            <a:r>
              <a:rPr lang="en-US" dirty="0"/>
              <a:t>Rules</a:t>
            </a:r>
          </a:p>
          <a:p>
            <a:pPr lvl="1" eaLnBrk="1" hangingPunct="1">
              <a:defRPr/>
            </a:pPr>
            <a:r>
              <a:rPr lang="en-US" dirty="0"/>
              <a:t>Lines begin at positive charges only</a:t>
            </a:r>
          </a:p>
          <a:p>
            <a:pPr lvl="1" eaLnBrk="1" hangingPunct="1">
              <a:defRPr/>
            </a:pPr>
            <a:r>
              <a:rPr lang="en-US" dirty="0"/>
              <a:t>Lines end at negative charges only</a:t>
            </a:r>
          </a:p>
          <a:p>
            <a:pPr lvl="1" eaLnBrk="1" hangingPunct="1">
              <a:defRPr/>
            </a:pPr>
            <a:r>
              <a:rPr lang="en-US" dirty="0"/>
              <a:t>The number of lines entering or leaving a charge is proportional to the size of charge</a:t>
            </a:r>
          </a:p>
          <a:p>
            <a:pPr lvl="1" eaLnBrk="1" hangingPunct="1">
              <a:defRPr/>
            </a:pPr>
            <a:r>
              <a:rPr lang="en-US" dirty="0"/>
              <a:t>Lines don’t cross each other</a:t>
            </a:r>
          </a:p>
          <a:p>
            <a:pPr lvl="1" eaLnBrk="1" hangingPunct="1">
              <a:defRPr/>
            </a:pPr>
            <a:r>
              <a:rPr lang="en-US" dirty="0"/>
              <a:t>Lines leave surfaces at 90 degrees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a:defRPr/>
            </a:pPr>
            <a:r>
              <a:rPr lang="en-US" sz="4800" dirty="0"/>
              <a:t>7-03 Electric Field</a:t>
            </a:r>
          </a:p>
        </p:txBody>
      </p:sp>
      <p:pic>
        <p:nvPicPr>
          <p:cNvPr id="32771"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0961" b="26129"/>
          <a:stretch>
            <a:fillRect/>
          </a:stretch>
        </p:blipFill>
        <p:spPr>
          <a:xfrm>
            <a:off x="609600" y="1752602"/>
            <a:ext cx="5327651" cy="4825999"/>
          </a:xfrm>
          <a:noFill/>
          <a:extLst>
            <a:ext uri="{909E8E84-426E-40DD-AFC4-6F175D3DCCD1}">
              <a14:hiddenFill xmlns:a14="http://schemas.microsoft.com/office/drawing/2010/main">
                <a:solidFill>
                  <a:srgbClr val="FFFFFF"/>
                </a:solidFill>
              </a14:hiddenFill>
            </a:ext>
          </a:extLst>
        </p:spPr>
      </p:pic>
      <p:pic>
        <p:nvPicPr>
          <p:cNvPr id="32772" name="Picture 7" descr="F1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33165"/>
          <a:stretch>
            <a:fillRect/>
          </a:stretch>
        </p:blipFill>
        <p:spPr>
          <a:xfrm>
            <a:off x="6197600" y="1752599"/>
            <a:ext cx="5207000" cy="486616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defRPr/>
            </a:pPr>
            <a:r>
              <a:rPr lang="en-US" sz="4800" dirty="0"/>
              <a:t>7-03 Electric Field</a:t>
            </a:r>
          </a:p>
        </p:txBody>
      </p:sp>
      <p:pic>
        <p:nvPicPr>
          <p:cNvPr id="33795"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8095"/>
          <a:stretch>
            <a:fillRect/>
          </a:stretch>
        </p:blipFill>
        <p:spPr>
          <a:xfrm>
            <a:off x="160870" y="1523999"/>
            <a:ext cx="5778500" cy="5084956"/>
          </a:xfrm>
          <a:noFill/>
          <a:extLst>
            <a:ext uri="{909E8E84-426E-40DD-AFC4-6F175D3DCCD1}">
              <a14:hiddenFill xmlns:a14="http://schemas.microsoft.com/office/drawing/2010/main">
                <a:solidFill>
                  <a:srgbClr val="FFFFFF"/>
                </a:solidFill>
              </a14:hiddenFill>
            </a:ext>
          </a:extLst>
        </p:spPr>
      </p:pic>
      <p:pic>
        <p:nvPicPr>
          <p:cNvPr id="31751" name="Picture 7" descr="F1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23787"/>
          <a:stretch>
            <a:fillRect/>
          </a:stretch>
        </p:blipFill>
        <p:spPr>
          <a:xfrm>
            <a:off x="6197600" y="1524000"/>
            <a:ext cx="5994400" cy="4953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linds(horizontal)">
                                      <p:cBhvr>
                                        <p:cTn id="7"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defRPr/>
            </a:pPr>
            <a:r>
              <a:rPr lang="en-US" sz="4800" dirty="0"/>
              <a:t>7-03 Electric Field</a:t>
            </a:r>
          </a:p>
        </p:txBody>
      </p:sp>
      <p:pic>
        <p:nvPicPr>
          <p:cNvPr id="34819"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63637"/>
          <a:stretch>
            <a:fillRect/>
          </a:stretch>
        </p:blipFill>
        <p:spPr>
          <a:xfrm>
            <a:off x="0" y="2307194"/>
            <a:ext cx="5892800" cy="4396581"/>
          </a:xfrm>
          <a:noFill/>
          <a:extLst>
            <a:ext uri="{909E8E84-426E-40DD-AFC4-6F175D3DCCD1}">
              <a14:hiddenFill xmlns:a14="http://schemas.microsoft.com/office/drawing/2010/main">
                <a:solidFill>
                  <a:srgbClr val="FFFFFF"/>
                </a:solidFill>
              </a14:hiddenFill>
            </a:ext>
          </a:extLst>
        </p:spPr>
      </p:pic>
      <p:pic>
        <p:nvPicPr>
          <p:cNvPr id="33799" name="Picture 7" descr="F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1641" b="19649"/>
          <a:stretch>
            <a:fillRect/>
          </a:stretch>
        </p:blipFill>
        <p:spPr>
          <a:xfrm>
            <a:off x="5994400" y="2423238"/>
            <a:ext cx="5080000" cy="4034637"/>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2800" y="1691641"/>
            <a:ext cx="10160000" cy="584775"/>
          </a:xfrm>
          <a:prstGeom prst="rect">
            <a:avLst/>
          </a:prstGeom>
          <a:noFill/>
        </p:spPr>
        <p:txBody>
          <a:bodyPr wrap="square" rtlCol="0">
            <a:spAutoFit/>
          </a:bodyPr>
          <a:lstStyle/>
          <a:p>
            <a:r>
              <a:rPr lang="en-US" sz="3200" dirty="0">
                <a:solidFill>
                  <a:schemeClr val="bg1"/>
                </a:solidFill>
              </a:rPr>
              <a:t>What is wrong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2000"/>
                                        <p:tgtEl>
                                          <p:spTgt spid="33799"/>
                                        </p:tgtEl>
                                      </p:cBhvr>
                                    </p:animEffect>
                                    <p:anim calcmode="lin" valueType="num">
                                      <p:cBhvr>
                                        <p:cTn id="8" dur="2000" fill="hold"/>
                                        <p:tgtEl>
                                          <p:spTgt spid="33799"/>
                                        </p:tgtEl>
                                        <p:attrNameLst>
                                          <p:attrName>style.rotation</p:attrName>
                                        </p:attrNameLst>
                                      </p:cBhvr>
                                      <p:tavLst>
                                        <p:tav tm="0">
                                          <p:val>
                                            <p:fltVal val="720"/>
                                          </p:val>
                                        </p:tav>
                                        <p:tav tm="100000">
                                          <p:val>
                                            <p:fltVal val="0"/>
                                          </p:val>
                                        </p:tav>
                                      </p:tavLst>
                                    </p:anim>
                                    <p:anim calcmode="lin" valueType="num">
                                      <p:cBhvr>
                                        <p:cTn id="9" dur="2000" fill="hold"/>
                                        <p:tgtEl>
                                          <p:spTgt spid="33799"/>
                                        </p:tgtEl>
                                        <p:attrNameLst>
                                          <p:attrName>ppt_h</p:attrName>
                                        </p:attrNameLst>
                                      </p:cBhvr>
                                      <p:tavLst>
                                        <p:tav tm="0">
                                          <p:val>
                                            <p:fltVal val="0"/>
                                          </p:val>
                                        </p:tav>
                                        <p:tav tm="100000">
                                          <p:val>
                                            <p:strVal val="#ppt_h"/>
                                          </p:val>
                                        </p:tav>
                                      </p:tavLst>
                                    </p:anim>
                                    <p:anim calcmode="lin" valueType="num">
                                      <p:cBhvr>
                                        <p:cTn id="10" dur="2000" fill="hold"/>
                                        <p:tgtEl>
                                          <p:spTgt spid="337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07-03 Lab</a:t>
            </a:r>
          </a:p>
        </p:txBody>
      </p:sp>
      <p:sp>
        <p:nvSpPr>
          <p:cNvPr id="6" name="Content Placeholder 5"/>
          <p:cNvSpPr>
            <a:spLocks noGrp="1"/>
          </p:cNvSpPr>
          <p:nvPr>
            <p:ph idx="1"/>
          </p:nvPr>
        </p:nvSpPr>
        <p:spPr/>
        <p:txBody>
          <a:bodyPr/>
          <a:lstStyle/>
          <a:p>
            <a:r>
              <a:rPr lang="en-US" dirty="0"/>
              <a:t>Create your own electric field map</a:t>
            </a:r>
          </a:p>
        </p:txBody>
      </p:sp>
    </p:spTree>
    <p:extLst>
      <p:ext uri="{BB962C8B-B14F-4D97-AF65-F5344CB8AC3E}">
        <p14:creationId xmlns:p14="http://schemas.microsoft.com/office/powerpoint/2010/main" val="45677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7-03 Practice Work</a:t>
            </a:r>
          </a:p>
        </p:txBody>
      </p:sp>
      <p:sp>
        <p:nvSpPr>
          <p:cNvPr id="3" name="Content Placeholder 2"/>
          <p:cNvSpPr>
            <a:spLocks noGrp="1"/>
          </p:cNvSpPr>
          <p:nvPr>
            <p:ph idx="1"/>
          </p:nvPr>
        </p:nvSpPr>
        <p:spPr/>
        <p:txBody>
          <a:bodyPr>
            <a:normAutofit/>
          </a:bodyPr>
          <a:lstStyle/>
          <a:p>
            <a:r>
              <a:rPr lang="en-US" dirty="0"/>
              <a:t>Electrify your brain and answer these problems</a:t>
            </a:r>
          </a:p>
          <a:p>
            <a:endParaRPr lang="en-US" dirty="0"/>
          </a:p>
          <a:p>
            <a:r>
              <a:rPr lang="en-US" dirty="0"/>
              <a:t>Read </a:t>
            </a:r>
          </a:p>
          <a:p>
            <a:pPr lvl="1"/>
            <a:r>
              <a:rPr lang="en-US" dirty="0"/>
              <a:t>OpenStax College Physics 2e 19.1-19.3</a:t>
            </a:r>
          </a:p>
          <a:p>
            <a:pPr lvl="1"/>
            <a:r>
              <a:rPr lang="en-US" dirty="0"/>
              <a:t>OR</a:t>
            </a:r>
          </a:p>
          <a:p>
            <a:pPr lvl="1"/>
            <a:r>
              <a:rPr lang="en-US" dirty="0"/>
              <a:t>OpenStax High School Physics 18.4</a:t>
            </a:r>
          </a:p>
        </p:txBody>
      </p:sp>
    </p:spTree>
    <p:extLst>
      <p:ext uri="{BB962C8B-B14F-4D97-AF65-F5344CB8AC3E}">
        <p14:creationId xmlns:p14="http://schemas.microsoft.com/office/powerpoint/2010/main" val="4165011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EEC9-8963-9455-6760-51DB05AAC853}"/>
              </a:ext>
            </a:extLst>
          </p:cNvPr>
          <p:cNvSpPr>
            <a:spLocks noGrp="1"/>
          </p:cNvSpPr>
          <p:nvPr>
            <p:ph type="title"/>
          </p:nvPr>
        </p:nvSpPr>
        <p:spPr/>
        <p:txBody>
          <a:bodyPr/>
          <a:lstStyle/>
          <a:p>
            <a:r>
              <a:rPr lang="en-US" dirty="0"/>
              <a:t>7-04 Electric Potential</a:t>
            </a:r>
          </a:p>
        </p:txBody>
      </p:sp>
      <p:sp>
        <p:nvSpPr>
          <p:cNvPr id="3" name="Text Placeholder 2">
            <a:extLst>
              <a:ext uri="{FF2B5EF4-FFF2-40B4-BE49-F238E27FC236}">
                <a16:creationId xmlns:a16="http://schemas.microsoft.com/office/drawing/2014/main" id="{DE2E187F-181D-9AA8-8D0F-7DD8A15980A7}"/>
              </a:ext>
            </a:extLst>
          </p:cNvPr>
          <p:cNvSpPr>
            <a:spLocks noGrp="1"/>
          </p:cNvSpPr>
          <p:nvPr>
            <p:ph type="body" idx="1"/>
          </p:nvPr>
        </p:nvSpPr>
        <p:spPr>
          <a:xfrm>
            <a:off x="838200" y="5053263"/>
            <a:ext cx="10515600" cy="1410027"/>
          </a:xfrm>
        </p:spPr>
        <p:txBody>
          <a:bodyPr>
            <a:normAutofit fontScale="92500" lnSpcReduction="20000"/>
          </a:bodyPr>
          <a:lstStyle/>
          <a:p>
            <a:r>
              <a:rPr lang="en-US" dirty="0"/>
              <a:t>In this lesson you will…</a:t>
            </a:r>
          </a:p>
          <a:p>
            <a:pPr marL="342900" indent="-342900">
              <a:buFont typeface="Arial" panose="020B0604020202020204" pitchFamily="34" charset="0"/>
              <a:buChar char="•"/>
            </a:pPr>
            <a:r>
              <a:rPr lang="en-US" dirty="0"/>
              <a:t>Find the electric potential near a charge.</a:t>
            </a:r>
          </a:p>
          <a:p>
            <a:pPr marL="342900" indent="-342900">
              <a:buFont typeface="Arial" panose="020B0604020202020204" pitchFamily="34" charset="0"/>
              <a:buChar char="•"/>
            </a:pPr>
            <a:r>
              <a:rPr lang="en-US" dirty="0"/>
              <a:t>Understand the relationship between E-field, electric potential energy, and electric potential.</a:t>
            </a:r>
          </a:p>
        </p:txBody>
      </p:sp>
    </p:spTree>
    <p:extLst>
      <p:ext uri="{BB962C8B-B14F-4D97-AF65-F5344CB8AC3E}">
        <p14:creationId xmlns:p14="http://schemas.microsoft.com/office/powerpoint/2010/main" val="265536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Autofit/>
          </a:bodyPr>
          <a:lstStyle/>
          <a:p>
            <a:pPr>
              <a:defRPr/>
            </a:pPr>
            <a:r>
              <a:rPr lang="en-US" dirty="0"/>
              <a:t>7-01 Electric Charge</a:t>
            </a:r>
          </a:p>
        </p:txBody>
      </p:sp>
      <mc:AlternateContent xmlns:mc="http://schemas.openxmlformats.org/markup-compatibility/2006" xmlns:a14="http://schemas.microsoft.com/office/drawing/2010/main">
        <mc:Choice Requires="a14">
          <p:sp>
            <p:nvSpPr>
              <p:cNvPr id="65539" name="Rectangle 3"/>
              <p:cNvSpPr>
                <a:spLocks noGrp="1" noChangeArrowheads="1"/>
              </p:cNvSpPr>
              <p:nvPr>
                <p:ph sz="half" idx="1"/>
              </p:nvPr>
            </p:nvSpPr>
            <p:spPr/>
            <p:txBody>
              <a:bodyPr>
                <a:normAutofit fontScale="77500" lnSpcReduction="20000"/>
              </a:bodyPr>
              <a:lstStyle/>
              <a:p>
                <a:pPr eaLnBrk="1" hangingPunct="1">
                  <a:lnSpc>
                    <a:spcPct val="90000"/>
                  </a:lnSpc>
                  <a:defRPr/>
                </a:pPr>
                <a:r>
                  <a:rPr lang="en-US" dirty="0"/>
                  <a:t>An atom</a:t>
                </a:r>
              </a:p>
              <a:p>
                <a:pPr lvl="1" eaLnBrk="1" hangingPunct="1">
                  <a:lnSpc>
                    <a:spcPct val="90000"/>
                  </a:lnSpc>
                  <a:defRPr/>
                </a:pPr>
                <a:r>
                  <a:rPr lang="en-US" dirty="0"/>
                  <a:t>Nucleus</a:t>
                </a:r>
              </a:p>
              <a:p>
                <a:pPr lvl="2" eaLnBrk="1" hangingPunct="1">
                  <a:lnSpc>
                    <a:spcPct val="90000"/>
                  </a:lnSpc>
                  <a:defRPr/>
                </a:pPr>
                <a:r>
                  <a:rPr lang="en-US" dirty="0"/>
                  <a:t>Protons – positive charge</a:t>
                </a:r>
              </a:p>
              <a:p>
                <a:pPr lvl="2" eaLnBrk="1" hangingPunct="1">
                  <a:lnSpc>
                    <a:spcPct val="90000"/>
                  </a:lnSpc>
                  <a:defRPr/>
                </a:pPr>
                <a:r>
                  <a:rPr lang="en-US" dirty="0"/>
                  <a:t>Neutrons – no charge, but same mass as proton</a:t>
                </a:r>
              </a:p>
              <a:p>
                <a:pPr lvl="1" eaLnBrk="1" hangingPunct="1">
                  <a:lnSpc>
                    <a:spcPct val="90000"/>
                  </a:lnSpc>
                  <a:defRPr/>
                </a:pPr>
                <a:r>
                  <a:rPr lang="en-US" dirty="0"/>
                  <a:t>Electron cloud</a:t>
                </a:r>
              </a:p>
              <a:p>
                <a:pPr lvl="2" eaLnBrk="1" hangingPunct="1">
                  <a:lnSpc>
                    <a:spcPct val="90000"/>
                  </a:lnSpc>
                  <a:defRPr/>
                </a:pPr>
                <a:r>
                  <a:rPr lang="en-US" dirty="0"/>
                  <a:t>Electron – negative charge, little mass</a:t>
                </a:r>
              </a:p>
              <a:p>
                <a:pPr lvl="2" eaLnBrk="1" hangingPunct="1">
                  <a:lnSpc>
                    <a:spcPct val="90000"/>
                  </a:lnSpc>
                  <a:defRPr/>
                </a:pP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𝑞</m:t>
                        </m:r>
                      </m:e>
                      <m:sub>
                        <m:r>
                          <a:rPr lang="en-US" b="0" i="1" dirty="0" smtClean="0">
                            <a:latin typeface="Cambria Math"/>
                          </a:rPr>
                          <m:t>𝑒</m:t>
                        </m:r>
                      </m:sub>
                    </m:sSub>
                    <m:r>
                      <a:rPr lang="en-US" i="1" dirty="0" smtClean="0">
                        <a:latin typeface="Cambria Math"/>
                      </a:rPr>
                      <m:t>=</m:t>
                    </m:r>
                    <m:r>
                      <a:rPr lang="en-US" b="0" i="1" dirty="0" smtClean="0">
                        <a:latin typeface="Cambria Math"/>
                      </a:rPr>
                      <m:t>−</m:t>
                    </m:r>
                    <m:r>
                      <a:rPr lang="en-US" i="1" dirty="0" smtClean="0">
                        <a:latin typeface="Cambria Math"/>
                      </a:rPr>
                      <m:t>1.60×</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i="1" dirty="0" smtClean="0">
                        <a:latin typeface="Cambria Math"/>
                      </a:rPr>
                      <m:t> </m:t>
                    </m:r>
                    <m:r>
                      <a:rPr lang="en-US" i="1" dirty="0" smtClean="0">
                        <a:latin typeface="Cambria Math"/>
                      </a:rPr>
                      <m:t>𝐶</m:t>
                    </m:r>
                  </m:oMath>
                </a14:m>
                <a:endParaRPr lang="en-US" dirty="0"/>
              </a:p>
              <a:p>
                <a:pPr lvl="3" eaLnBrk="1" hangingPunct="1">
                  <a:lnSpc>
                    <a:spcPct val="90000"/>
                  </a:lnSpc>
                  <a:defRPr/>
                </a:pPr>
                <a:r>
                  <a:rPr lang="en-US" dirty="0"/>
                  <a:t>Unit of charge: Coulomb (C)</a:t>
                </a:r>
              </a:p>
              <a:p>
                <a:pPr lvl="3" eaLnBrk="1" hangingPunct="1">
                  <a:lnSpc>
                    <a:spcPct val="90000"/>
                  </a:lnSpc>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𝑒</m:t>
                        </m:r>
                      </m:sub>
                    </m:sSub>
                  </m:oMath>
                </a14:m>
                <a:r>
                  <a:rPr lang="en-US" dirty="0"/>
                  <a:t> is the smallest charge discovered</a:t>
                </a:r>
              </a:p>
              <a:p>
                <a:pPr lvl="3" eaLnBrk="1" hangingPunct="1">
                  <a:lnSpc>
                    <a:spcPct val="90000"/>
                  </a:lnSpc>
                  <a:defRPr/>
                </a:pPr>
                <a:r>
                  <a:rPr lang="en-US" dirty="0"/>
                  <a:t>Electricity is quantized </a:t>
                </a:r>
                <a:r>
                  <a:rPr lang="en-US" dirty="0">
                    <a:sym typeface="Wingdings" pitchFamily="2" charset="2"/>
                  </a:rPr>
                  <a:t> comes in discreet numbers</a:t>
                </a:r>
              </a:p>
              <a:p>
                <a:pPr lvl="3">
                  <a:lnSpc>
                    <a:spcPct val="90000"/>
                  </a:lnSpc>
                  <a:defRPr/>
                </a:pP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𝑒</m:t>
                        </m:r>
                      </m:sub>
                    </m:sSub>
                    <m:r>
                      <a:rPr lang="en-US" i="1">
                        <a:latin typeface="Cambria Math"/>
                      </a:rPr>
                      <m:t>|</m:t>
                    </m:r>
                  </m:oMath>
                </a14:m>
                <a:r>
                  <a:rPr lang="en-US" dirty="0"/>
                  <a:t> is the elementary charge</a:t>
                </a:r>
              </a:p>
              <a:p>
                <a:pPr lvl="4">
                  <a:defRPr/>
                </a:pPr>
                <a14:m>
                  <m:oMath xmlns:m="http://schemas.openxmlformats.org/officeDocument/2006/math">
                    <m:r>
                      <a:rPr lang="en-US" b="0" i="1" smtClean="0">
                        <a:latin typeface="Cambria Math" panose="02040503050406030204" pitchFamily="18" charset="0"/>
                        <a:sym typeface="Wingdings" pitchFamily="2" charset="2"/>
                      </a:rPr>
                      <m:t>𝑒</m:t>
                    </m:r>
                    <m:r>
                      <a:rPr lang="en-US" b="0" i="1" smtClean="0">
                        <a:latin typeface="Cambria Math" panose="02040503050406030204" pitchFamily="18" charset="0"/>
                        <a:sym typeface="Wingdings" pitchFamily="2" charset="2"/>
                      </a:rPr>
                      <m:t>=1.60×</m:t>
                    </m:r>
                    <m:sSup>
                      <m:sSupPr>
                        <m:ctrlPr>
                          <a:rPr lang="en-US" b="0" i="1" smtClean="0">
                            <a:latin typeface="Cambria Math" panose="02040503050406030204" pitchFamily="18" charset="0"/>
                            <a:sym typeface="Wingdings" pitchFamily="2" charset="2"/>
                          </a:rPr>
                        </m:ctrlPr>
                      </m:sSupPr>
                      <m:e>
                        <m:r>
                          <a:rPr lang="en-US" b="0" i="1" smtClean="0">
                            <a:latin typeface="Cambria Math" panose="02040503050406030204" pitchFamily="18" charset="0"/>
                            <a:sym typeface="Wingdings" pitchFamily="2" charset="2"/>
                          </a:rPr>
                          <m:t>10</m:t>
                        </m:r>
                      </m:e>
                      <m:sup>
                        <m:r>
                          <a:rPr lang="en-US" b="0" i="1" smtClean="0">
                            <a:latin typeface="Cambria Math" panose="02040503050406030204" pitchFamily="18" charset="0"/>
                            <a:sym typeface="Wingdings" pitchFamily="2" charset="2"/>
                          </a:rPr>
                          <m:t>−19</m:t>
                        </m:r>
                      </m:sup>
                    </m:sSup>
                    <m:r>
                      <a:rPr lang="en-US" b="0" i="1" smtClean="0">
                        <a:latin typeface="Cambria Math" panose="02040503050406030204" pitchFamily="18" charset="0"/>
                        <a:sym typeface="Wingdings" pitchFamily="2" charset="2"/>
                      </a:rPr>
                      <m:t> </m:t>
                    </m:r>
                    <m:r>
                      <a:rPr lang="en-US" b="0" i="1" smtClean="0">
                        <a:latin typeface="Cambria Math" panose="02040503050406030204" pitchFamily="18" charset="0"/>
                        <a:sym typeface="Wingdings" pitchFamily="2" charset="2"/>
                      </a:rPr>
                      <m:t>𝐶</m:t>
                    </m:r>
                  </m:oMath>
                </a14:m>
                <a:endParaRPr lang="en-US" dirty="0">
                  <a:sym typeface="Wingdings" pitchFamily="2" charset="2"/>
                </a:endParaRPr>
              </a:p>
              <a:p>
                <a:pPr lvl="1" eaLnBrk="1" hangingPunct="1">
                  <a:lnSpc>
                    <a:spcPct val="90000"/>
                  </a:lnSpc>
                  <a:defRPr/>
                </a:pPr>
                <a:r>
                  <a:rPr lang="en-US" dirty="0"/>
                  <a:t>In nature atoms have no net charge</a:t>
                </a:r>
              </a:p>
              <a:p>
                <a:pPr lvl="2" eaLnBrk="1" hangingPunct="1">
                  <a:lnSpc>
                    <a:spcPct val="90000"/>
                  </a:lnSpc>
                  <a:defRPr/>
                </a:pPr>
                <a:r>
                  <a:rPr lang="en-US" dirty="0"/>
                  <a:t># protons = # electrons</a:t>
                </a:r>
              </a:p>
            </p:txBody>
          </p:sp>
        </mc:Choice>
        <mc:Fallback xmlns="">
          <p:sp>
            <p:nvSpPr>
              <p:cNvPr id="65539" name="Rectangle 3"/>
              <p:cNvSpPr>
                <a:spLocks noGrp="1" noRot="1" noChangeAspect="1" noMove="1" noResize="1" noEditPoints="1" noAdjustHandles="1" noChangeArrowheads="1" noChangeShapeType="1" noTextEdit="1"/>
              </p:cNvSpPr>
              <p:nvPr>
                <p:ph sz="half" idx="1"/>
              </p:nvPr>
            </p:nvSpPr>
            <p:spPr>
              <a:blipFill>
                <a:blip r:embed="rId3"/>
                <a:stretch>
                  <a:fillRect l="-1113" t="-2594" r="-1518"/>
                </a:stretch>
              </a:blipFill>
            </p:spPr>
            <p:txBody>
              <a:bodyPr/>
              <a:lstStyle/>
              <a:p>
                <a:r>
                  <a:rPr lang="en-US">
                    <a:noFill/>
                  </a:rPr>
                  <a:t> </a:t>
                </a:r>
              </a:p>
            </p:txBody>
          </p:sp>
        </mc:Fallback>
      </mc:AlternateContent>
      <p:pic>
        <p:nvPicPr>
          <p:cNvPr id="6" name="Content Placeholder 5" descr="Diagram of a structure with electrons and electrons">
            <a:extLst>
              <a:ext uri="{FF2B5EF4-FFF2-40B4-BE49-F238E27FC236}">
                <a16:creationId xmlns:a16="http://schemas.microsoft.com/office/drawing/2014/main" id="{86E684B0-F72A-A966-9E14-F4F3FD1F4A2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884560"/>
            <a:ext cx="6019800" cy="4049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53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53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5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7-04 Electric Potential</a:t>
            </a:r>
          </a:p>
        </p:txBody>
      </p:sp>
      <p:sp>
        <p:nvSpPr>
          <p:cNvPr id="3" name="Content Placeholder 2"/>
          <p:cNvSpPr>
            <a:spLocks noGrp="1"/>
          </p:cNvSpPr>
          <p:nvPr>
            <p:ph sz="half" idx="1"/>
          </p:nvPr>
        </p:nvSpPr>
        <p:spPr/>
        <p:txBody>
          <a:bodyPr>
            <a:normAutofit/>
          </a:bodyPr>
          <a:lstStyle/>
          <a:p>
            <a:pPr>
              <a:defRPr/>
            </a:pPr>
            <a:r>
              <a:rPr lang="en-US" dirty="0"/>
              <a:t>Change in PE due to Gravity</a:t>
            </a:r>
          </a:p>
          <a:p>
            <a:pPr lvl="1">
              <a:defRPr/>
            </a:pPr>
            <a:r>
              <a:rPr lang="en-US" dirty="0"/>
              <a:t>Force of gravity is conservative </a:t>
            </a:r>
          </a:p>
          <a:p>
            <a:pPr lvl="1">
              <a:defRPr/>
            </a:pPr>
            <a:r>
              <a:rPr lang="en-US" i="1" dirty="0"/>
              <a:t>W</a:t>
            </a:r>
            <a:r>
              <a:rPr lang="en-US" dirty="0"/>
              <a:t> = </a:t>
            </a:r>
            <a:r>
              <a:rPr lang="en-US" i="1" dirty="0"/>
              <a:t>mgh</a:t>
            </a:r>
            <a:r>
              <a:rPr lang="en-US" baseline="-25000" dirty="0"/>
              <a:t>0</a:t>
            </a:r>
            <a:r>
              <a:rPr lang="en-US" dirty="0"/>
              <a:t> – </a:t>
            </a:r>
            <a:r>
              <a:rPr lang="en-US" i="1" dirty="0" err="1"/>
              <a:t>mgh</a:t>
            </a:r>
            <a:r>
              <a:rPr lang="en-US" i="1" baseline="-25000" dirty="0" err="1"/>
              <a:t>f</a:t>
            </a:r>
            <a:r>
              <a:rPr lang="en-US" dirty="0"/>
              <a:t> = </a:t>
            </a:r>
            <a:r>
              <a:rPr lang="en-US" i="1" dirty="0"/>
              <a:t>PE</a:t>
            </a:r>
            <a:r>
              <a:rPr lang="en-US" baseline="-25000" dirty="0"/>
              <a:t>0</a:t>
            </a:r>
            <a:r>
              <a:rPr lang="en-US" dirty="0"/>
              <a:t> – </a:t>
            </a:r>
            <a:r>
              <a:rPr lang="en-US" i="1" dirty="0" err="1"/>
              <a:t>PE</a:t>
            </a:r>
            <a:r>
              <a:rPr lang="en-US" i="1" baseline="-25000" dirty="0" err="1"/>
              <a:t>f</a:t>
            </a:r>
            <a:endParaRPr lang="en-US" i="1" baseline="-25000" dirty="0"/>
          </a:p>
          <a:p>
            <a:pPr>
              <a:defRPr/>
            </a:pPr>
            <a:r>
              <a:rPr lang="en-US" dirty="0"/>
              <a:t>Change in PE due to Electrical Force</a:t>
            </a:r>
          </a:p>
          <a:p>
            <a:pPr lvl="1">
              <a:defRPr/>
            </a:pPr>
            <a:r>
              <a:rPr lang="en-US" dirty="0"/>
              <a:t>Electrical Force is conservative</a:t>
            </a:r>
          </a:p>
          <a:p>
            <a:pPr lvl="1">
              <a:defRPr/>
            </a:pPr>
            <a:r>
              <a:rPr lang="en-US" i="1" dirty="0"/>
              <a:t>W</a:t>
            </a:r>
            <a:r>
              <a:rPr lang="en-US" dirty="0"/>
              <a:t> = </a:t>
            </a:r>
            <a:r>
              <a:rPr lang="en-US" i="1" dirty="0"/>
              <a:t>PE</a:t>
            </a:r>
            <a:r>
              <a:rPr lang="en-US" baseline="-25000" dirty="0"/>
              <a:t>0</a:t>
            </a:r>
            <a:r>
              <a:rPr lang="en-US" dirty="0"/>
              <a:t> − </a:t>
            </a:r>
            <a:r>
              <a:rPr lang="en-US" i="1" dirty="0" err="1"/>
              <a:t>PE</a:t>
            </a:r>
            <a:r>
              <a:rPr lang="en-US" i="1" baseline="-25000" dirty="0" err="1"/>
              <a:t>f</a:t>
            </a:r>
            <a:endParaRPr lang="en-US" i="1" baseline="-25000" dirty="0"/>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4667" i="1">
                              <a:latin typeface="Cambria Math" panose="02040503050406030204" pitchFamily="18" charset="0"/>
                            </a:rPr>
                          </m:ctrlPr>
                        </m:sSubPr>
                        <m:e>
                          <m:r>
                            <a:rPr lang="en-US" sz="4667" i="1">
                              <a:latin typeface="Cambria Math"/>
                            </a:rPr>
                            <m:t>𝐹</m:t>
                          </m:r>
                        </m:e>
                        <m:sub>
                          <m:r>
                            <a:rPr lang="en-US" sz="4667" i="1">
                              <a:latin typeface="Cambria Math"/>
                            </a:rPr>
                            <m:t>𝐺</m:t>
                          </m:r>
                        </m:sub>
                      </m:sSub>
                      <m:r>
                        <a:rPr lang="en-US" sz="4667" i="1">
                          <a:latin typeface="Cambria Math"/>
                        </a:rPr>
                        <m:t>=</m:t>
                      </m:r>
                      <m:r>
                        <a:rPr lang="en-US" sz="4667" i="1">
                          <a:latin typeface="Cambria Math"/>
                        </a:rPr>
                        <m:t>𝐺</m:t>
                      </m:r>
                      <m:f>
                        <m:fPr>
                          <m:ctrlPr>
                            <a:rPr lang="en-US" sz="4667" i="1">
                              <a:latin typeface="Cambria Math" panose="02040503050406030204" pitchFamily="18" charset="0"/>
                            </a:rPr>
                          </m:ctrlPr>
                        </m:fPr>
                        <m:num>
                          <m:sSub>
                            <m:sSubPr>
                              <m:ctrlPr>
                                <a:rPr lang="en-US" sz="4667" i="1">
                                  <a:latin typeface="Cambria Math" panose="02040503050406030204" pitchFamily="18" charset="0"/>
                                </a:rPr>
                              </m:ctrlPr>
                            </m:sSubPr>
                            <m:e>
                              <m:r>
                                <a:rPr lang="en-US" sz="4667" i="1">
                                  <a:latin typeface="Cambria Math"/>
                                </a:rPr>
                                <m:t>𝑚</m:t>
                              </m:r>
                            </m:e>
                            <m:sub>
                              <m:r>
                                <a:rPr lang="en-US" sz="4667" i="1">
                                  <a:latin typeface="Cambria Math"/>
                                </a:rPr>
                                <m:t>1</m:t>
                              </m:r>
                            </m:sub>
                          </m:sSub>
                          <m:sSub>
                            <m:sSubPr>
                              <m:ctrlPr>
                                <a:rPr lang="en-US" sz="4667" i="1">
                                  <a:latin typeface="Cambria Math" panose="02040503050406030204" pitchFamily="18" charset="0"/>
                                </a:rPr>
                              </m:ctrlPr>
                            </m:sSubPr>
                            <m:e>
                              <m:r>
                                <a:rPr lang="en-US" sz="4667" i="1">
                                  <a:latin typeface="Cambria Math"/>
                                </a:rPr>
                                <m:t>𝑚</m:t>
                              </m:r>
                            </m:e>
                            <m:sub>
                              <m:r>
                                <a:rPr lang="en-US" sz="4667" i="1">
                                  <a:latin typeface="Cambria Math"/>
                                </a:rPr>
                                <m:t>2</m:t>
                              </m:r>
                            </m:sub>
                          </m:sSub>
                        </m:num>
                        <m:den>
                          <m:sSup>
                            <m:sSupPr>
                              <m:ctrlPr>
                                <a:rPr lang="en-US" sz="4667" i="1">
                                  <a:latin typeface="Cambria Math" panose="02040503050406030204" pitchFamily="18" charset="0"/>
                                </a:rPr>
                              </m:ctrlPr>
                            </m:sSupPr>
                            <m:e>
                              <m:r>
                                <a:rPr lang="en-US" sz="4667" i="1">
                                  <a:latin typeface="Cambria Math"/>
                                </a:rPr>
                                <m:t>𝑟</m:t>
                              </m:r>
                            </m:e>
                            <m:sup>
                              <m:r>
                                <a:rPr lang="en-US" sz="4667" i="1">
                                  <a:latin typeface="Cambria Math"/>
                                </a:rPr>
                                <m:t>2</m:t>
                              </m:r>
                            </m:sup>
                          </m:sSup>
                        </m:den>
                      </m:f>
                    </m:oMath>
                  </m:oMathPara>
                </a14:m>
                <a:endParaRPr lang="en-US" sz="4667" dirty="0"/>
              </a:p>
              <a:p>
                <a:pPr marL="0" indent="0">
                  <a:buNone/>
                </a:pPr>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4667" i="1">
                              <a:latin typeface="Cambria Math" panose="02040503050406030204" pitchFamily="18" charset="0"/>
                            </a:rPr>
                          </m:ctrlPr>
                        </m:sSubPr>
                        <m:e>
                          <m:r>
                            <a:rPr lang="en-US" sz="4667" i="1">
                              <a:latin typeface="Cambria Math"/>
                            </a:rPr>
                            <m:t>𝐹</m:t>
                          </m:r>
                        </m:e>
                        <m:sub>
                          <m:r>
                            <a:rPr lang="en-US" sz="4667" i="1">
                              <a:latin typeface="Cambria Math"/>
                            </a:rPr>
                            <m:t>𝐸</m:t>
                          </m:r>
                        </m:sub>
                      </m:sSub>
                      <m:r>
                        <a:rPr lang="en-US" sz="4667" i="1">
                          <a:latin typeface="Cambria Math"/>
                        </a:rPr>
                        <m:t>=</m:t>
                      </m:r>
                      <m:r>
                        <a:rPr lang="en-US" sz="4667" i="1">
                          <a:latin typeface="Cambria Math"/>
                        </a:rPr>
                        <m:t>𝑘</m:t>
                      </m:r>
                      <m:f>
                        <m:fPr>
                          <m:ctrlPr>
                            <a:rPr lang="en-US" sz="4667" i="1">
                              <a:latin typeface="Cambria Math" panose="02040503050406030204" pitchFamily="18" charset="0"/>
                            </a:rPr>
                          </m:ctrlPr>
                        </m:fPr>
                        <m:num>
                          <m:sSub>
                            <m:sSubPr>
                              <m:ctrlPr>
                                <a:rPr lang="en-US" sz="4667" i="1">
                                  <a:latin typeface="Cambria Math" panose="02040503050406030204" pitchFamily="18" charset="0"/>
                                </a:rPr>
                              </m:ctrlPr>
                            </m:sSubPr>
                            <m:e>
                              <m:r>
                                <a:rPr lang="en-US" sz="4667" i="1">
                                  <a:latin typeface="Cambria Math"/>
                                </a:rPr>
                                <m:t>𝑞</m:t>
                              </m:r>
                            </m:e>
                            <m:sub>
                              <m:r>
                                <a:rPr lang="en-US" sz="4667" i="1">
                                  <a:latin typeface="Cambria Math"/>
                                </a:rPr>
                                <m:t>1</m:t>
                              </m:r>
                            </m:sub>
                          </m:sSub>
                          <m:sSub>
                            <m:sSubPr>
                              <m:ctrlPr>
                                <a:rPr lang="en-US" sz="4667" i="1">
                                  <a:latin typeface="Cambria Math" panose="02040503050406030204" pitchFamily="18" charset="0"/>
                                </a:rPr>
                              </m:ctrlPr>
                            </m:sSubPr>
                            <m:e>
                              <m:r>
                                <a:rPr lang="en-US" sz="4667" i="1">
                                  <a:latin typeface="Cambria Math"/>
                                </a:rPr>
                                <m:t>𝑞</m:t>
                              </m:r>
                            </m:e>
                            <m:sub>
                              <m:r>
                                <a:rPr lang="en-US" sz="4667" i="1">
                                  <a:latin typeface="Cambria Math"/>
                                </a:rPr>
                                <m:t>2</m:t>
                              </m:r>
                            </m:sub>
                          </m:sSub>
                        </m:num>
                        <m:den>
                          <m:sSup>
                            <m:sSupPr>
                              <m:ctrlPr>
                                <a:rPr lang="en-US" sz="4667" i="1">
                                  <a:latin typeface="Cambria Math" panose="02040503050406030204" pitchFamily="18" charset="0"/>
                                </a:rPr>
                              </m:ctrlPr>
                            </m:sSupPr>
                            <m:e>
                              <m:r>
                                <a:rPr lang="en-US" sz="4667" i="1">
                                  <a:latin typeface="Cambria Math"/>
                                </a:rPr>
                                <m:t>𝑟</m:t>
                              </m:r>
                            </m:e>
                            <m:sup>
                              <m:r>
                                <a:rPr lang="en-US" sz="4667" i="1">
                                  <a:latin typeface="Cambria Math"/>
                                </a:rPr>
                                <m:t>2</m:t>
                              </m:r>
                            </m:sup>
                          </m:sSup>
                        </m:den>
                      </m:f>
                    </m:oMath>
                  </m:oMathPara>
                </a14:m>
                <a:endParaRPr lang="en-US" b="0" dirty="0"/>
              </a:p>
              <a:p>
                <a:pPr marL="0" indent="0">
                  <a:buNone/>
                </a:pPr>
                <a:endParaRPr lang="en-US" b="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19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2011-0BBC-4EBF-1382-79FA0EA68295}"/>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E7F407-2F97-4514-A7DA-F5C1AD77FE0A}"/>
                  </a:ext>
                </a:extLst>
              </p:cNvPr>
              <p:cNvSpPr>
                <a:spLocks noGrp="1"/>
              </p:cNvSpPr>
              <p:nvPr>
                <p:ph sz="half" idx="1"/>
              </p:nvPr>
            </p:nvSpPr>
            <p:spPr/>
            <p:txBody>
              <a:bodyPr/>
              <a:lstStyle/>
              <a:p>
                <a:r>
                  <a:rPr lang="en-US" dirty="0"/>
                  <a:t>For gravity (in a constant G-field)</a:t>
                </a:r>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oMath>
                </a14:m>
                <a:endParaRPr lang="en-US" b="0" i="1" dirty="0"/>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i="1" dirty="0"/>
              </a:p>
              <a:p>
                <a:pPr lvl="1"/>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i="1" dirty="0"/>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𝑚𝑔</m:t>
                    </m:r>
                  </m:oMath>
                </a14:m>
                <a:endParaRPr lang="en-US" b="0" i="1" dirty="0"/>
              </a:p>
              <a:p>
                <a:pPr lvl="1"/>
                <a14:m>
                  <m:oMath xmlns:m="http://schemas.openxmlformats.org/officeDocument/2006/math">
                    <m:r>
                      <a:rPr lang="en-US" b="0" i="1" smtClean="0">
                        <a:latin typeface="Cambria Math" panose="02040503050406030204" pitchFamily="18" charset="0"/>
                      </a:rPr>
                      <m:t>𝑊</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𝑃𝐸</m:t>
                    </m:r>
                    <m:r>
                      <a:rPr lang="en-US" b="0" i="1" smtClean="0">
                        <a:latin typeface="Cambria Math" panose="02040503050406030204" pitchFamily="18" charset="0"/>
                      </a:rPr>
                      <m:t>=</m:t>
                    </m:r>
                    <m:r>
                      <a:rPr lang="en-US" b="0" i="1" smtClean="0">
                        <a:latin typeface="Cambria Math" panose="02040503050406030204" pitchFamily="18" charset="0"/>
                      </a:rPr>
                      <m:t>𝑚𝑔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e>
                    </m:d>
                  </m:oMath>
                </a14:m>
                <a:endParaRPr lang="en-US" i="1" dirty="0"/>
              </a:p>
            </p:txBody>
          </p:sp>
        </mc:Choice>
        <mc:Fallback xmlns="">
          <p:sp>
            <p:nvSpPr>
              <p:cNvPr id="3" name="Content Placeholder 2">
                <a:extLst>
                  <a:ext uri="{FF2B5EF4-FFF2-40B4-BE49-F238E27FC236}">
                    <a16:creationId xmlns:a16="http://schemas.microsoft.com/office/drawing/2014/main" id="{52E7F407-2F97-4514-A7DA-F5C1AD77FE0A}"/>
                  </a:ext>
                </a:extLst>
              </p:cNvPr>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9E061C9-3269-8253-4D9C-E5DC815E7D52}"/>
                  </a:ext>
                </a:extLst>
              </p:cNvPr>
              <p:cNvSpPr>
                <a:spLocks noGrp="1"/>
              </p:cNvSpPr>
              <p:nvPr>
                <p:ph sz="half" idx="2"/>
              </p:nvPr>
            </p:nvSpPr>
            <p:spPr>
              <a:xfrm>
                <a:off x="5358063" y="1325563"/>
                <a:ext cx="6833937" cy="5167312"/>
              </a:xfrm>
            </p:spPr>
            <p:txBody>
              <a:bodyPr/>
              <a:lstStyle/>
              <a:p>
                <a:r>
                  <a:rPr lang="en-US" dirty="0"/>
                  <a:t>For static electricity (in a constant E-field)</a:t>
                </a:r>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oMath>
                </a14:m>
                <a:endParaRPr lang="en-US" b="0" dirty="0"/>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dirty="0"/>
              </a:p>
              <a:p>
                <a:pPr lvl="1"/>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r>
                      <a:rPr lang="en-US" i="1">
                        <a:latin typeface="Cambria Math" panose="02040503050406030204" pitchFamily="18" charset="0"/>
                      </a:rPr>
                      <m:t>𝐹𝑑</m:t>
                    </m:r>
                  </m:oMath>
                </a14:m>
                <a:endParaRPr lang="en-US" b="0" dirty="0"/>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m:t>
                    </m:r>
                  </m:oMath>
                </a14:m>
                <a:endParaRPr lang="en-US" b="0" dirty="0"/>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i="1" dirty="0"/>
              </a:p>
            </p:txBody>
          </p:sp>
        </mc:Choice>
        <mc:Fallback xmlns="">
          <p:sp>
            <p:nvSpPr>
              <p:cNvPr id="4" name="Content Placeholder 3">
                <a:extLst>
                  <a:ext uri="{FF2B5EF4-FFF2-40B4-BE49-F238E27FC236}">
                    <a16:creationId xmlns:a16="http://schemas.microsoft.com/office/drawing/2014/main" id="{B9E061C9-3269-8253-4D9C-E5DC815E7D52}"/>
                  </a:ext>
                </a:extLst>
              </p:cNvPr>
              <p:cNvSpPr>
                <a:spLocks noGrp="1" noRot="1" noChangeAspect="1" noMove="1" noResize="1" noEditPoints="1" noAdjustHandles="1" noChangeArrowheads="1" noChangeShapeType="1" noTextEdit="1"/>
              </p:cNvSpPr>
              <p:nvPr>
                <p:ph sz="half" idx="2"/>
              </p:nvPr>
            </p:nvSpPr>
            <p:spPr>
              <a:xfrm>
                <a:off x="5358063" y="1325563"/>
                <a:ext cx="6833937" cy="5167312"/>
              </a:xfrm>
              <a:blipFill>
                <a:blip r:embed="rId4"/>
                <a:stretch>
                  <a:fillRect l="-1606" t="-2005" r="-981"/>
                </a:stretch>
              </a:blipFill>
            </p:spPr>
            <p:txBody>
              <a:bodyPr/>
              <a:lstStyle/>
              <a:p>
                <a:r>
                  <a:rPr lang="en-US">
                    <a:noFill/>
                  </a:rPr>
                  <a:t> </a:t>
                </a:r>
              </a:p>
            </p:txBody>
          </p:sp>
        </mc:Fallback>
      </mc:AlternateContent>
      <p:pic>
        <p:nvPicPr>
          <p:cNvPr id="5" name="Google Shape;202;p30" descr="This figure has two columns. The left column is labeled “Gravitational Potential Energy”, and the right column is labeled “Electric Potential Energy”. In the left column, a large sphere represents planet Earth, as it shows features of land and water. Above it are two small balls, with an arrow pointing from the lower to the upper ball. The gap between the two small balls is labeled “Gravitational potential energy increases.” In the right column, a large sphere is marked with a minus sign at its center. Above it are two small balls, each marked with a plus sign, and an arrow points from the lower to the upper ball. The gap between the two small balls is labeled “Electric potential energy increases.”">
            <a:extLst>
              <a:ext uri="{FF2B5EF4-FFF2-40B4-BE49-F238E27FC236}">
                <a16:creationId xmlns:a16="http://schemas.microsoft.com/office/drawing/2014/main" id="{BC3B2D9E-4160-9232-AAE1-25C531EFCA3F}"/>
              </a:ext>
            </a:extLst>
          </p:cNvPr>
          <p:cNvPicPr preferRelativeResize="0">
            <a:picLocks/>
          </p:cNvPicPr>
          <p:nvPr/>
        </p:nvPicPr>
        <p:blipFill rotWithShape="1">
          <a:blip r:embed="rId5">
            <a:alphaModFix/>
          </a:blip>
          <a:srcRect l="-1232" r="-1869" b="11558"/>
          <a:stretch/>
        </p:blipFill>
        <p:spPr>
          <a:xfrm>
            <a:off x="3753853" y="4218747"/>
            <a:ext cx="3898231" cy="2639253"/>
          </a:xfrm>
          <a:prstGeom prst="rect">
            <a:avLst/>
          </a:prstGeom>
          <a:noFill/>
          <a:ln>
            <a:noFill/>
          </a:ln>
        </p:spPr>
      </p:pic>
      <p:sp>
        <p:nvSpPr>
          <p:cNvPr id="6" name="TextBox 5">
            <a:extLst>
              <a:ext uri="{FF2B5EF4-FFF2-40B4-BE49-F238E27FC236}">
                <a16:creationId xmlns:a16="http://schemas.microsoft.com/office/drawing/2014/main" id="{B9BAC9A9-21C3-F21F-BBC5-B300EB39CBC7}"/>
              </a:ext>
            </a:extLst>
          </p:cNvPr>
          <p:cNvSpPr txBox="1"/>
          <p:nvPr/>
        </p:nvSpPr>
        <p:spPr>
          <a:xfrm>
            <a:off x="8614610" y="4218747"/>
            <a:ext cx="2955758" cy="2246769"/>
          </a:xfrm>
          <a:custGeom>
            <a:avLst/>
            <a:gdLst>
              <a:gd name="connsiteX0" fmla="*/ 0 w 2955758"/>
              <a:gd name="connsiteY0" fmla="*/ 0 h 2246769"/>
              <a:gd name="connsiteX1" fmla="*/ 620709 w 2955758"/>
              <a:gd name="connsiteY1" fmla="*/ 0 h 2246769"/>
              <a:gd name="connsiteX2" fmla="*/ 1182303 w 2955758"/>
              <a:gd name="connsiteY2" fmla="*/ 0 h 2246769"/>
              <a:gd name="connsiteX3" fmla="*/ 1684782 w 2955758"/>
              <a:gd name="connsiteY3" fmla="*/ 0 h 2246769"/>
              <a:gd name="connsiteX4" fmla="*/ 2187261 w 2955758"/>
              <a:gd name="connsiteY4" fmla="*/ 0 h 2246769"/>
              <a:gd name="connsiteX5" fmla="*/ 2955758 w 2955758"/>
              <a:gd name="connsiteY5" fmla="*/ 0 h 2246769"/>
              <a:gd name="connsiteX6" fmla="*/ 2955758 w 2955758"/>
              <a:gd name="connsiteY6" fmla="*/ 539225 h 2246769"/>
              <a:gd name="connsiteX7" fmla="*/ 2955758 w 2955758"/>
              <a:gd name="connsiteY7" fmla="*/ 1033514 h 2246769"/>
              <a:gd name="connsiteX8" fmla="*/ 2955758 w 2955758"/>
              <a:gd name="connsiteY8" fmla="*/ 1550271 h 2246769"/>
              <a:gd name="connsiteX9" fmla="*/ 2955758 w 2955758"/>
              <a:gd name="connsiteY9" fmla="*/ 2246769 h 2246769"/>
              <a:gd name="connsiteX10" fmla="*/ 2305491 w 2955758"/>
              <a:gd name="connsiteY10" fmla="*/ 2246769 h 2246769"/>
              <a:gd name="connsiteX11" fmla="*/ 1655224 w 2955758"/>
              <a:gd name="connsiteY11" fmla="*/ 2246769 h 2246769"/>
              <a:gd name="connsiteX12" fmla="*/ 1093630 w 2955758"/>
              <a:gd name="connsiteY12" fmla="*/ 2246769 h 2246769"/>
              <a:gd name="connsiteX13" fmla="*/ 532036 w 2955758"/>
              <a:gd name="connsiteY13" fmla="*/ 2246769 h 2246769"/>
              <a:gd name="connsiteX14" fmla="*/ 0 w 2955758"/>
              <a:gd name="connsiteY14" fmla="*/ 2246769 h 2246769"/>
              <a:gd name="connsiteX15" fmla="*/ 0 w 2955758"/>
              <a:gd name="connsiteY15" fmla="*/ 1662609 h 2246769"/>
              <a:gd name="connsiteX16" fmla="*/ 0 w 2955758"/>
              <a:gd name="connsiteY16" fmla="*/ 1100917 h 2246769"/>
              <a:gd name="connsiteX17" fmla="*/ 0 w 2955758"/>
              <a:gd name="connsiteY17" fmla="*/ 516757 h 2246769"/>
              <a:gd name="connsiteX18" fmla="*/ 0 w 2955758"/>
              <a:gd name="connsiteY18"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5758" h="2246769" fill="none" extrusionOk="0">
                <a:moveTo>
                  <a:pt x="0" y="0"/>
                </a:moveTo>
                <a:cubicBezTo>
                  <a:pt x="291109" y="-4960"/>
                  <a:pt x="371470" y="32358"/>
                  <a:pt x="620709" y="0"/>
                </a:cubicBezTo>
                <a:cubicBezTo>
                  <a:pt x="869948" y="-32358"/>
                  <a:pt x="948708" y="67166"/>
                  <a:pt x="1182303" y="0"/>
                </a:cubicBezTo>
                <a:cubicBezTo>
                  <a:pt x="1415898" y="-67166"/>
                  <a:pt x="1470401" y="15636"/>
                  <a:pt x="1684782" y="0"/>
                </a:cubicBezTo>
                <a:cubicBezTo>
                  <a:pt x="1899163" y="-15636"/>
                  <a:pt x="2059933" y="33966"/>
                  <a:pt x="2187261" y="0"/>
                </a:cubicBezTo>
                <a:cubicBezTo>
                  <a:pt x="2314589" y="-33966"/>
                  <a:pt x="2789581" y="57146"/>
                  <a:pt x="2955758" y="0"/>
                </a:cubicBezTo>
                <a:cubicBezTo>
                  <a:pt x="2965380" y="254395"/>
                  <a:pt x="2910679" y="340212"/>
                  <a:pt x="2955758" y="539225"/>
                </a:cubicBezTo>
                <a:cubicBezTo>
                  <a:pt x="3000837" y="738238"/>
                  <a:pt x="2915829" y="895945"/>
                  <a:pt x="2955758" y="1033514"/>
                </a:cubicBezTo>
                <a:cubicBezTo>
                  <a:pt x="2995687" y="1171083"/>
                  <a:pt x="2934860" y="1440443"/>
                  <a:pt x="2955758" y="1550271"/>
                </a:cubicBezTo>
                <a:cubicBezTo>
                  <a:pt x="2976656" y="1660099"/>
                  <a:pt x="2929454" y="2070875"/>
                  <a:pt x="2955758" y="2246769"/>
                </a:cubicBezTo>
                <a:cubicBezTo>
                  <a:pt x="2780610" y="2254931"/>
                  <a:pt x="2627102" y="2242910"/>
                  <a:pt x="2305491" y="2246769"/>
                </a:cubicBezTo>
                <a:cubicBezTo>
                  <a:pt x="1983880" y="2250628"/>
                  <a:pt x="1915345" y="2204160"/>
                  <a:pt x="1655224" y="2246769"/>
                </a:cubicBezTo>
                <a:cubicBezTo>
                  <a:pt x="1395103" y="2289378"/>
                  <a:pt x="1236668" y="2193908"/>
                  <a:pt x="1093630" y="2246769"/>
                </a:cubicBezTo>
                <a:cubicBezTo>
                  <a:pt x="950592" y="2299630"/>
                  <a:pt x="810445" y="2206169"/>
                  <a:pt x="532036" y="2246769"/>
                </a:cubicBezTo>
                <a:cubicBezTo>
                  <a:pt x="253627" y="2287369"/>
                  <a:pt x="252866" y="2235319"/>
                  <a:pt x="0" y="2246769"/>
                </a:cubicBezTo>
                <a:cubicBezTo>
                  <a:pt x="-58765" y="2123777"/>
                  <a:pt x="53372" y="1919038"/>
                  <a:pt x="0" y="1662609"/>
                </a:cubicBezTo>
                <a:cubicBezTo>
                  <a:pt x="-53372" y="1406180"/>
                  <a:pt x="3645" y="1213666"/>
                  <a:pt x="0" y="1100917"/>
                </a:cubicBezTo>
                <a:cubicBezTo>
                  <a:pt x="-3645" y="988168"/>
                  <a:pt x="31382" y="705652"/>
                  <a:pt x="0" y="516757"/>
                </a:cubicBezTo>
                <a:cubicBezTo>
                  <a:pt x="-31382" y="327862"/>
                  <a:pt x="14876" y="204899"/>
                  <a:pt x="0" y="0"/>
                </a:cubicBezTo>
                <a:close/>
              </a:path>
              <a:path w="2955758" h="2246769" stroke="0" extrusionOk="0">
                <a:moveTo>
                  <a:pt x="0" y="0"/>
                </a:moveTo>
                <a:cubicBezTo>
                  <a:pt x="170213" y="-4083"/>
                  <a:pt x="322988" y="49256"/>
                  <a:pt x="502479" y="0"/>
                </a:cubicBezTo>
                <a:cubicBezTo>
                  <a:pt x="681970" y="-49256"/>
                  <a:pt x="916107" y="6609"/>
                  <a:pt x="1034515" y="0"/>
                </a:cubicBezTo>
                <a:cubicBezTo>
                  <a:pt x="1152923" y="-6609"/>
                  <a:pt x="1466672" y="3410"/>
                  <a:pt x="1655224" y="0"/>
                </a:cubicBezTo>
                <a:cubicBezTo>
                  <a:pt x="1843776" y="-3410"/>
                  <a:pt x="2031908" y="25620"/>
                  <a:pt x="2246376" y="0"/>
                </a:cubicBezTo>
                <a:cubicBezTo>
                  <a:pt x="2460844" y="-25620"/>
                  <a:pt x="2733148" y="54899"/>
                  <a:pt x="2955758" y="0"/>
                </a:cubicBezTo>
                <a:cubicBezTo>
                  <a:pt x="2969527" y="154183"/>
                  <a:pt x="2953156" y="301568"/>
                  <a:pt x="2955758" y="516757"/>
                </a:cubicBezTo>
                <a:cubicBezTo>
                  <a:pt x="2958360" y="731946"/>
                  <a:pt x="2934124" y="968992"/>
                  <a:pt x="2955758" y="1123385"/>
                </a:cubicBezTo>
                <a:cubicBezTo>
                  <a:pt x="2977392" y="1277778"/>
                  <a:pt x="2928006" y="1564020"/>
                  <a:pt x="2955758" y="1730012"/>
                </a:cubicBezTo>
                <a:cubicBezTo>
                  <a:pt x="2983510" y="1896004"/>
                  <a:pt x="2918396" y="2020017"/>
                  <a:pt x="2955758" y="2246769"/>
                </a:cubicBezTo>
                <a:cubicBezTo>
                  <a:pt x="2800366" y="2259978"/>
                  <a:pt x="2569146" y="2243542"/>
                  <a:pt x="2305491" y="2246769"/>
                </a:cubicBezTo>
                <a:cubicBezTo>
                  <a:pt x="2041836" y="2249996"/>
                  <a:pt x="1885647" y="2235016"/>
                  <a:pt x="1773455" y="2246769"/>
                </a:cubicBezTo>
                <a:cubicBezTo>
                  <a:pt x="1661263" y="2258522"/>
                  <a:pt x="1329434" y="2227063"/>
                  <a:pt x="1152746" y="2246769"/>
                </a:cubicBezTo>
                <a:cubicBezTo>
                  <a:pt x="976058" y="2266475"/>
                  <a:pt x="571236" y="2217501"/>
                  <a:pt x="0" y="2246769"/>
                </a:cubicBezTo>
                <a:cubicBezTo>
                  <a:pt x="-53495" y="2099791"/>
                  <a:pt x="41676" y="1930567"/>
                  <a:pt x="0" y="1685077"/>
                </a:cubicBezTo>
                <a:cubicBezTo>
                  <a:pt x="-41676" y="1439587"/>
                  <a:pt x="44737" y="1387904"/>
                  <a:pt x="0" y="1100917"/>
                </a:cubicBezTo>
                <a:cubicBezTo>
                  <a:pt x="-44737" y="813930"/>
                  <a:pt x="69352" y="790301"/>
                  <a:pt x="0" y="516757"/>
                </a:cubicBezTo>
                <a:cubicBezTo>
                  <a:pt x="-69352" y="243213"/>
                  <a:pt x="28408" y="231690"/>
                  <a:pt x="0" y="0"/>
                </a:cubicBezTo>
                <a:close/>
              </a:path>
            </a:pathLst>
          </a:custGeom>
          <a:ln>
            <a:extLst>
              <a:ext uri="{C807C97D-BFC1-408E-A445-0C87EB9F89A2}">
                <ask:lineSketchStyleProps xmlns:ask="http://schemas.microsoft.com/office/drawing/2018/sketchyshapes" sd="1115298373">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PE can only be differences because there is no absolute zero position</a:t>
            </a:r>
          </a:p>
        </p:txBody>
      </p:sp>
    </p:spTree>
    <p:extLst>
      <p:ext uri="{BB962C8B-B14F-4D97-AF65-F5344CB8AC3E}">
        <p14:creationId xmlns:p14="http://schemas.microsoft.com/office/powerpoint/2010/main" val="13943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6880-D721-D0C2-704E-943E94D34437}"/>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2706A5-D757-D0C6-0711-56D38E105C88}"/>
                  </a:ext>
                </a:extLst>
              </p:cNvPr>
              <p:cNvSpPr>
                <a:spLocks noGrp="1"/>
              </p:cNvSpPr>
              <p:nvPr>
                <p:ph sz="half" idx="1"/>
              </p:nvPr>
            </p:nvSpPr>
            <p:spPr/>
            <p:txBody>
              <a:bodyPr/>
              <a:lstStyle/>
              <a:p>
                <a:r>
                  <a:rPr lang="en-US" dirty="0"/>
                  <a:t>If the field is not constant, then calculus is used.</a:t>
                </a:r>
              </a:p>
              <a:p>
                <a:r>
                  <a:rPr lang="en-US" dirty="0"/>
                  <a:t>For point charges</a:t>
                </a:r>
              </a:p>
              <a:p>
                <a:pPr lvl="1"/>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𝐸𝑟</m:t>
                    </m:r>
                  </m:oMath>
                </a14:m>
                <a:endParaRPr lang="en-US" b="0" dirty="0"/>
              </a:p>
              <a:p>
                <a:pPr lvl="1"/>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e>
                    </m:d>
                    <m:r>
                      <a:rPr lang="en-US" b="0" i="1" smtClean="0">
                        <a:latin typeface="Cambria Math" panose="02040503050406030204" pitchFamily="18" charset="0"/>
                      </a:rPr>
                      <m:t>𝑟</m:t>
                    </m:r>
                  </m:oMath>
                </a14:m>
                <a:endParaRPr lang="en-US" dirty="0"/>
              </a:p>
              <a:p>
                <a:pPr lvl="1"/>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𝑟</m:t>
                        </m:r>
                      </m:den>
                    </m:f>
                  </m:oMath>
                </a14:m>
                <a:endParaRPr lang="en-US" b="0" dirty="0"/>
              </a:p>
              <a:p>
                <a:pPr lvl="1"/>
                <a:endParaRPr lang="en-US" dirty="0"/>
              </a:p>
            </p:txBody>
          </p:sp>
        </mc:Choice>
        <mc:Fallback xmlns="">
          <p:sp>
            <p:nvSpPr>
              <p:cNvPr id="3" name="Content Placeholder 2">
                <a:extLst>
                  <a:ext uri="{FF2B5EF4-FFF2-40B4-BE49-F238E27FC236}">
                    <a16:creationId xmlns:a16="http://schemas.microsoft.com/office/drawing/2014/main" id="{032706A5-D757-D0C6-0711-56D38E105C88}"/>
                  </a:ext>
                </a:extLst>
              </p:cNvPr>
              <p:cNvSpPr>
                <a:spLocks noGrp="1" noRot="1" noChangeAspect="1" noMove="1" noResize="1" noEditPoints="1" noAdjustHandles="1" noChangeArrowheads="1" noChangeShapeType="1" noTextEdit="1"/>
              </p:cNvSpPr>
              <p:nvPr>
                <p:ph sz="half" idx="1"/>
              </p:nvPr>
            </p:nvSpPr>
            <p:spPr>
              <a:blipFill>
                <a:blip r:embed="rId2"/>
                <a:stretch>
                  <a:fillRect l="-1822" t="-2005"/>
                </a:stretch>
              </a:blipFill>
            </p:spPr>
            <p:txBody>
              <a:bodyPr/>
              <a:lstStyle/>
              <a:p>
                <a:r>
                  <a:rPr lang="en-US">
                    <a:noFill/>
                  </a:rPr>
                  <a:t> </a:t>
                </a:r>
              </a:p>
            </p:txBody>
          </p:sp>
        </mc:Fallback>
      </mc:AlternateContent>
      <p:pic>
        <p:nvPicPr>
          <p:cNvPr id="5" name="Google Shape;216;p32" descr="This figure has two panels. The upper panel shows a pair of red spheres, labeled “plus q subscript 1” and “plus q subscript 2”, separated horizontally by a distance marked “far apart”, and a label to their right says “Low potential energy”. Below them is a similar pair of spheres, but they are at a distance marked “close together”, and a label to their right says “High potential energy”. The lower panel shows a blue sphere on the left labeled “minus q subscript 1” and a red sphere on the right labeled “plus q subscript 2”. They are separated horizontally by a distance marked “far apart”, and a label to their right says “High potential energy”. Below them is a similar pair of spheres, but they are at a distance marked “close together”, and a label to their right says “Low potential energy”.">
            <a:extLst>
              <a:ext uri="{FF2B5EF4-FFF2-40B4-BE49-F238E27FC236}">
                <a16:creationId xmlns:a16="http://schemas.microsoft.com/office/drawing/2014/main" id="{1B5FD90C-544A-5506-8CC5-83DBCD4AF000}"/>
              </a:ext>
            </a:extLst>
          </p:cNvPr>
          <p:cNvPicPr preferRelativeResize="0">
            <a:picLocks noGrp="1"/>
          </p:cNvPicPr>
          <p:nvPr>
            <p:ph sz="half" idx="2"/>
          </p:nvPr>
        </p:nvPicPr>
        <p:blipFill rotWithShape="1">
          <a:blip r:embed="rId3">
            <a:alphaModFix/>
          </a:blip>
          <a:srcRect l="-433" r="-1619"/>
          <a:stretch/>
        </p:blipFill>
        <p:spPr>
          <a:xfrm>
            <a:off x="4013538" y="1969002"/>
            <a:ext cx="7769523" cy="4523873"/>
          </a:xfrm>
          <a:prstGeom prst="rect">
            <a:avLst/>
          </a:prstGeom>
          <a:noFill/>
          <a:ln>
            <a:noFill/>
          </a:ln>
        </p:spPr>
      </p:pic>
    </p:spTree>
    <p:extLst>
      <p:ext uri="{BB962C8B-B14F-4D97-AF65-F5344CB8AC3E}">
        <p14:creationId xmlns:p14="http://schemas.microsoft.com/office/powerpoint/2010/main" val="233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F92A-8B80-78FA-7973-89B0C7BD7756}"/>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A47437-1849-12EC-505A-D98C716DF687}"/>
                  </a:ext>
                </a:extLst>
              </p:cNvPr>
              <p:cNvSpPr>
                <a:spLocks noGrp="1"/>
              </p:cNvSpPr>
              <p:nvPr>
                <p:ph sz="half" idx="1"/>
              </p:nvPr>
            </p:nvSpPr>
            <p:spPr/>
            <p:txBody>
              <a:bodyPr/>
              <a:lstStyle/>
              <a:p>
                <a:r>
                  <a:rPr lang="en-US" dirty="0"/>
                  <a:t>E-field is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a14:m>
                <a:r>
                  <a:rPr lang="en-US" b="0" dirty="0"/>
                  <a:t> and is a vector</a:t>
                </a:r>
              </a:p>
              <a:p>
                <a:r>
                  <a:rPr lang="en-US" dirty="0"/>
                  <a:t>It might be nice to have a similar idea with energy which is not a vector</a:t>
                </a:r>
              </a:p>
              <a:p>
                <a:endParaRPr lang="en-US" dirty="0"/>
              </a:p>
            </p:txBody>
          </p:sp>
        </mc:Choice>
        <mc:Fallback xmlns="">
          <p:sp>
            <p:nvSpPr>
              <p:cNvPr id="3" name="Content Placeholder 2">
                <a:extLst>
                  <a:ext uri="{FF2B5EF4-FFF2-40B4-BE49-F238E27FC236}">
                    <a16:creationId xmlns:a16="http://schemas.microsoft.com/office/drawing/2014/main" id="{7FA47437-1849-12EC-505A-D98C716DF687}"/>
                  </a:ext>
                </a:extLst>
              </p:cNvPr>
              <p:cNvSpPr>
                <a:spLocks noGrp="1" noRot="1" noChangeAspect="1" noMove="1" noResize="1" noEditPoints="1" noAdjustHandles="1" noChangeArrowheads="1" noChangeShapeType="1" noTextEdit="1"/>
              </p:cNvSpPr>
              <p:nvPr>
                <p:ph sz="half" idx="1"/>
              </p:nvPr>
            </p:nvSpPr>
            <p:spPr>
              <a:blipFill>
                <a:blip r:embed="rId2"/>
                <a:stretch>
                  <a:fillRect l="-1822" t="-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11BE67-32FF-6723-77F8-29B6EF3C7E68}"/>
                  </a:ext>
                </a:extLst>
              </p:cNvPr>
              <p:cNvSpPr>
                <a:spLocks noGrp="1"/>
              </p:cNvSpPr>
              <p:nvPr>
                <p:ph sz="half" idx="2"/>
              </p:nvPr>
            </p:nvSpPr>
            <p:spPr/>
            <p:txBody>
              <a:bodyPr/>
              <a:lstStyle/>
              <a:p>
                <a:r>
                  <a:rPr lang="en-US" dirty="0"/>
                  <a:t>Electric Potential (or Potential Difference)</a:t>
                </a:r>
              </a:p>
              <a:p>
                <a:pPr lvl="1"/>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a14:m>
                <a:endParaRPr lang="en-US" b="0" i="1" dirty="0">
                  <a:latin typeface="Cambria Math" panose="02040503050406030204" pitchFamily="18" charset="0"/>
                </a:endParaRPr>
              </a:p>
              <a:p>
                <a:endParaRPr lang="en-US" b="0" dirty="0">
                  <a:latin typeface="Cambria Math" panose="02040503050406030204" pitchFamily="18" charset="0"/>
                </a:endParaRPr>
              </a:p>
              <a:p>
                <a:r>
                  <a:rPr lang="en-US" b="0" dirty="0">
                    <a:latin typeface="Cambria Math" panose="02040503050406030204" pitchFamily="18" charset="0"/>
                  </a:rPr>
                  <a:t>For point charges</a:t>
                </a:r>
              </a:p>
              <a:p>
                <a:pPr lvl="1"/>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r>
                          <a:rPr lang="en-US" b="0" i="1" smtClean="0">
                            <a:latin typeface="Cambria Math" panose="02040503050406030204" pitchFamily="18" charset="0"/>
                          </a:rPr>
                          <m:t>𝑟</m:t>
                        </m:r>
                      </m:den>
                    </m:f>
                  </m:oMath>
                </a14:m>
                <a:endParaRPr lang="en-US" b="0" dirty="0"/>
              </a:p>
              <a:p>
                <a:pPr lvl="1"/>
                <a:endParaRPr lang="en-US" dirty="0"/>
              </a:p>
            </p:txBody>
          </p:sp>
        </mc:Choice>
        <mc:Fallback xmlns="">
          <p:sp>
            <p:nvSpPr>
              <p:cNvPr id="4" name="Content Placeholder 3">
                <a:extLst>
                  <a:ext uri="{FF2B5EF4-FFF2-40B4-BE49-F238E27FC236}">
                    <a16:creationId xmlns:a16="http://schemas.microsoft.com/office/drawing/2014/main" id="{2C11BE67-32FF-6723-77F8-29B6EF3C7E68}"/>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29111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40333-B108-6532-7A7B-7ED51CA4CE43}"/>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F60539-C9FA-FCE1-611F-2676C62EB7F0}"/>
                  </a:ext>
                </a:extLst>
              </p:cNvPr>
              <p:cNvSpPr>
                <a:spLocks noGrp="1"/>
              </p:cNvSpPr>
              <p:nvPr>
                <p:ph sz="half" idx="1"/>
              </p:nvPr>
            </p:nvSpPr>
            <p:spPr/>
            <p:txBody>
              <a:bodyPr/>
              <a:lstStyle/>
              <a:p>
                <a:r>
                  <a:rPr lang="en-US" dirty="0"/>
                  <a:t>Potential energy</a:t>
                </a:r>
              </a:p>
              <a:p>
                <a:pPr lvl="1"/>
                <a:r>
                  <a:rPr lang="en-US" dirty="0"/>
                  <a:t>PE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𝑉</m:t>
                    </m:r>
                  </m:oMath>
                </a14:m>
                <a:endParaRPr lang="en-US" dirty="0"/>
              </a:p>
              <a:p>
                <a:pPr lvl="1"/>
                <a:r>
                  <a:rPr lang="en-US" dirty="0"/>
                  <a:t>Unit: J</a:t>
                </a:r>
              </a:p>
            </p:txBody>
          </p:sp>
        </mc:Choice>
        <mc:Fallback xmlns="">
          <p:sp>
            <p:nvSpPr>
              <p:cNvPr id="3" name="Content Placeholder 2">
                <a:extLst>
                  <a:ext uri="{FF2B5EF4-FFF2-40B4-BE49-F238E27FC236}">
                    <a16:creationId xmlns:a16="http://schemas.microsoft.com/office/drawing/2014/main" id="{90F60539-C9FA-FCE1-611F-2676C62EB7F0}"/>
                  </a:ext>
                </a:extLst>
              </p:cNvPr>
              <p:cNvSpPr>
                <a:spLocks noGrp="1" noRot="1" noChangeAspect="1" noMove="1" noResize="1" noEditPoints="1" noAdjustHandles="1" noChangeArrowheads="1" noChangeShapeType="1" noTextEdit="1"/>
              </p:cNvSpPr>
              <p:nvPr>
                <p:ph sz="half" idx="1"/>
              </p:nvPr>
            </p:nvSpPr>
            <p:spPr>
              <a:blipFill>
                <a:blip r:embed="rId2"/>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4B4AF14-8257-3037-D27D-7C8922BDA473}"/>
                  </a:ext>
                </a:extLst>
              </p:cNvPr>
              <p:cNvSpPr>
                <a:spLocks noGrp="1"/>
              </p:cNvSpPr>
              <p:nvPr>
                <p:ph sz="half" idx="2"/>
              </p:nvPr>
            </p:nvSpPr>
            <p:spPr/>
            <p:txBody>
              <a:bodyPr/>
              <a:lstStyle/>
              <a:p>
                <a:r>
                  <a:rPr lang="en-US" dirty="0"/>
                  <a:t>Electric potential</a:t>
                </a:r>
              </a:p>
              <a:p>
                <a:pPr lvl="1"/>
                <a:r>
                  <a:rPr lang="en-US" dirty="0"/>
                  <a:t>V</a:t>
                </a:r>
              </a:p>
              <a:p>
                <a:pPr lvl="1"/>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a14:m>
                <a:endParaRPr lang="en-US" dirty="0"/>
              </a:p>
              <a:p>
                <a:pPr lvl="1"/>
                <a:r>
                  <a:rPr lang="en-US" dirty="0"/>
                  <a:t>Unit: J/C = V</a:t>
                </a:r>
              </a:p>
            </p:txBody>
          </p:sp>
        </mc:Choice>
        <mc:Fallback xmlns="">
          <p:sp>
            <p:nvSpPr>
              <p:cNvPr id="4" name="Content Placeholder 3">
                <a:extLst>
                  <a:ext uri="{FF2B5EF4-FFF2-40B4-BE49-F238E27FC236}">
                    <a16:creationId xmlns:a16="http://schemas.microsoft.com/office/drawing/2014/main" id="{E4B4AF14-8257-3037-D27D-7C8922BDA473}"/>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25755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defRPr/>
            </a:pPr>
            <a:r>
              <a:rPr lang="en-US" sz="4000" dirty="0"/>
              <a:t>7-04 Electric Potential</a:t>
            </a:r>
            <a:endParaRPr lang="en-US" sz="3733" dirty="0"/>
          </a:p>
        </p:txBody>
      </p:sp>
      <p:pic>
        <p:nvPicPr>
          <p:cNvPr id="15363" name="Picture 4" descr="F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629" y="1325563"/>
            <a:ext cx="5700741" cy="548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74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FD76-A7C2-AFED-434D-1B547D62A05C}"/>
              </a:ext>
            </a:extLst>
          </p:cNvPr>
          <p:cNvSpPr>
            <a:spLocks noGrp="1"/>
          </p:cNvSpPr>
          <p:nvPr>
            <p:ph type="title"/>
          </p:nvPr>
        </p:nvSpPr>
        <p:spPr/>
        <p:txBody>
          <a:bodyPr/>
          <a:lstStyle/>
          <a:p>
            <a:r>
              <a:rPr lang="en-US" dirty="0"/>
              <a:t>7-04 Electric Potential</a:t>
            </a:r>
          </a:p>
        </p:txBody>
      </p:sp>
      <p:sp>
        <p:nvSpPr>
          <p:cNvPr id="3" name="Content Placeholder 2">
            <a:extLst>
              <a:ext uri="{FF2B5EF4-FFF2-40B4-BE49-F238E27FC236}">
                <a16:creationId xmlns:a16="http://schemas.microsoft.com/office/drawing/2014/main" id="{231322CE-4935-8EC8-C387-ADC7E4C42E30}"/>
              </a:ext>
            </a:extLst>
          </p:cNvPr>
          <p:cNvSpPr>
            <a:spLocks noGrp="1"/>
          </p:cNvSpPr>
          <p:nvPr>
            <p:ph sz="half" idx="1"/>
          </p:nvPr>
        </p:nvSpPr>
        <p:spPr/>
        <p:txBody>
          <a:bodyPr/>
          <a:lstStyle/>
          <a:p>
            <a:r>
              <a:rPr lang="en-US" dirty="0"/>
              <a:t>To add potentials from several point charges, add the potentials at that point</a:t>
            </a:r>
          </a:p>
          <a:p>
            <a:endParaRPr lang="en-US" dirty="0"/>
          </a:p>
        </p:txBody>
      </p:sp>
      <p:pic>
        <p:nvPicPr>
          <p:cNvPr id="5" name="Google Shape;223;p33" descr="This figure shows three small blue spheres distributed around a much smaller red sphere. One blue sphere, labeled “q subscript 1”, lies roughly northwest of the red sphere, and an arrow labeled “r subscript 1” points from the blue sphere to the red one. A second blue sphere, labeled “q subscript 2”, lies roughly southwest of the red sphere, and an arrow labeled “r subscript 2” points from this blue sphere to the red one. The third blue sphere, labeled “q subscript 3”, lies directly south of the red sphere, and an arrow labeled “r subscript 3” points from this blue sphere to the red one.">
            <a:extLst>
              <a:ext uri="{FF2B5EF4-FFF2-40B4-BE49-F238E27FC236}">
                <a16:creationId xmlns:a16="http://schemas.microsoft.com/office/drawing/2014/main" id="{F6968B35-968A-3EB1-348C-BC348AA5B453}"/>
              </a:ext>
            </a:extLst>
          </p:cNvPr>
          <p:cNvPicPr preferRelativeResize="0">
            <a:picLocks noGrp="1"/>
          </p:cNvPicPr>
          <p:nvPr>
            <p:ph sz="half" idx="2"/>
          </p:nvPr>
        </p:nvPicPr>
        <p:blipFill rotWithShape="1">
          <a:blip r:embed="rId2">
            <a:alphaModFix/>
          </a:blip>
          <a:srcRect l="-12695" r="-12695"/>
          <a:stretch/>
        </p:blipFill>
        <p:spPr>
          <a:xfrm>
            <a:off x="6994359" y="1616779"/>
            <a:ext cx="3946358" cy="5144265"/>
          </a:xfrm>
          <a:prstGeom prst="rect">
            <a:avLst/>
          </a:prstGeom>
          <a:noFill/>
          <a:ln>
            <a:noFill/>
          </a:ln>
        </p:spPr>
      </p:pic>
    </p:spTree>
    <p:extLst>
      <p:ext uri="{BB962C8B-B14F-4D97-AF65-F5344CB8AC3E}">
        <p14:creationId xmlns:p14="http://schemas.microsoft.com/office/powerpoint/2010/main" val="1715612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D213-149A-197D-2F82-799FC1D70753}"/>
              </a:ext>
            </a:extLst>
          </p:cNvPr>
          <p:cNvSpPr>
            <a:spLocks noGrp="1"/>
          </p:cNvSpPr>
          <p:nvPr>
            <p:ph type="title"/>
          </p:nvPr>
        </p:nvSpPr>
        <p:spPr/>
        <p:txBody>
          <a:bodyPr/>
          <a:lstStyle/>
          <a:p>
            <a:r>
              <a:rPr lang="en-US" dirty="0"/>
              <a:t>7-04 Electric Potential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60A7A25-2F73-41F8-3F53-26F0587507DF}"/>
                  </a:ext>
                </a:extLst>
              </p:cNvPr>
              <p:cNvSpPr>
                <a:spLocks noGrp="1"/>
              </p:cNvSpPr>
              <p:nvPr>
                <p:ph idx="1"/>
              </p:nvPr>
            </p:nvSpPr>
            <p:spPr/>
            <p:txBody>
              <a:bodyPr/>
              <a:lstStyle/>
              <a:p>
                <a:r>
                  <a:rPr lang="en-US" dirty="0"/>
                  <a:t>Two point-charges lie on the </a:t>
                </a:r>
                <a:r>
                  <a:rPr lang="en-US" i="1" dirty="0"/>
                  <a:t>x</a:t>
                </a:r>
                <a:r>
                  <a:rPr lang="en-US" dirty="0"/>
                  <a:t>-axis with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𝑞</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0" i="1" dirty="0" smtClean="0">
                        <a:latin typeface="Cambria Math" panose="02040503050406030204" pitchFamily="18" charset="0"/>
                      </a:rPr>
                      <m:t>−</m:t>
                    </m:r>
                    <m:r>
                      <a:rPr lang="en-US" i="1" dirty="0" smtClean="0">
                        <a:latin typeface="Cambria Math" panose="02040503050406030204" pitchFamily="18" charset="0"/>
                      </a:rPr>
                      <m:t>2</m:t>
                    </m:r>
                    <m:r>
                      <a:rPr lang="en-US" b="0"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𝜇</m:t>
                    </m:r>
                    <m:r>
                      <a:rPr lang="en-US" b="0" i="1" dirty="0" smtClean="0">
                        <a:latin typeface="Cambria Math" panose="02040503050406030204" pitchFamily="18" charset="0"/>
                        <a:ea typeface="Cambria Math" panose="02040503050406030204" pitchFamily="18" charset="0"/>
                      </a:rPr>
                      <m:t>𝐶</m:t>
                    </m:r>
                  </m:oMath>
                </a14:m>
                <a:r>
                  <a:rPr lang="en-US" dirty="0"/>
                  <a:t> at 1 cm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=3 </m:t>
                    </m:r>
                    <m:r>
                      <a:rPr lang="en-US" b="0" i="1" smtClean="0">
                        <a:latin typeface="Cambria Math" panose="02040503050406030204" pitchFamily="18" charset="0"/>
                      </a:rPr>
                      <m:t>𝜇</m:t>
                    </m:r>
                    <m:r>
                      <a:rPr lang="en-US" b="0" i="1" smtClean="0">
                        <a:latin typeface="Cambria Math" panose="02040503050406030204" pitchFamily="18" charset="0"/>
                      </a:rPr>
                      <m:t>𝐶</m:t>
                    </m:r>
                  </m:oMath>
                </a14:m>
                <a:r>
                  <a:rPr lang="en-US" dirty="0"/>
                  <a:t> at 9 cm. Where is the electric potential zero between them?</a:t>
                </a:r>
              </a:p>
            </p:txBody>
          </p:sp>
        </mc:Choice>
        <mc:Fallback>
          <p:sp>
            <p:nvSpPr>
              <p:cNvPr id="3" name="Content Placeholder 2">
                <a:extLst>
                  <a:ext uri="{FF2B5EF4-FFF2-40B4-BE49-F238E27FC236}">
                    <a16:creationId xmlns:a16="http://schemas.microsoft.com/office/drawing/2014/main" id="{C60A7A25-2F73-41F8-3F53-26F0587507DF}"/>
                  </a:ext>
                </a:extLst>
              </p:cNvPr>
              <p:cNvSpPr>
                <a:spLocks noGrp="1" noRot="1" noChangeAspect="1" noMove="1" noResize="1" noEditPoints="1" noAdjustHandles="1" noChangeArrowheads="1" noChangeShapeType="1" noTextEdit="1"/>
              </p:cNvSpPr>
              <p:nvPr>
                <p:ph idx="1"/>
              </p:nvPr>
            </p:nvSpPr>
            <p:spPr>
              <a:blipFill>
                <a:blip r:embed="rId3"/>
                <a:stretch>
                  <a:fillRect l="-900" t="-2005" r="-700"/>
                </a:stretch>
              </a:blipFill>
            </p:spPr>
            <p:txBody>
              <a:bodyPr/>
              <a:lstStyle/>
              <a:p>
                <a:r>
                  <a:rPr lang="en-US">
                    <a:noFill/>
                  </a:rPr>
                  <a:t> </a:t>
                </a:r>
              </a:p>
            </p:txBody>
          </p:sp>
        </mc:Fallback>
      </mc:AlternateContent>
    </p:spTree>
    <p:extLst>
      <p:ext uri="{BB962C8B-B14F-4D97-AF65-F5344CB8AC3E}">
        <p14:creationId xmlns:p14="http://schemas.microsoft.com/office/powerpoint/2010/main" val="3040792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7-04 Practice Work</a:t>
            </a:r>
          </a:p>
        </p:txBody>
      </p:sp>
      <p:sp>
        <p:nvSpPr>
          <p:cNvPr id="3" name="Content Placeholder 2"/>
          <p:cNvSpPr>
            <a:spLocks noGrp="1"/>
          </p:cNvSpPr>
          <p:nvPr>
            <p:ph idx="1"/>
          </p:nvPr>
        </p:nvSpPr>
        <p:spPr/>
        <p:txBody>
          <a:bodyPr>
            <a:normAutofit/>
          </a:bodyPr>
          <a:lstStyle/>
          <a:p>
            <a:r>
              <a:rPr lang="en-US" dirty="0"/>
              <a:t>Electrify your brain and answer these problems</a:t>
            </a:r>
          </a:p>
          <a:p>
            <a:endParaRPr lang="en-US" dirty="0"/>
          </a:p>
          <a:p>
            <a:r>
              <a:rPr lang="en-US" dirty="0"/>
              <a:t>Read </a:t>
            </a:r>
          </a:p>
          <a:p>
            <a:pPr lvl="1"/>
            <a:r>
              <a:rPr lang="en-US" dirty="0"/>
              <a:t>OpenStax College Physics 2e 19.4</a:t>
            </a:r>
          </a:p>
          <a:p>
            <a:pPr lvl="1"/>
            <a:r>
              <a:rPr lang="en-US" dirty="0"/>
              <a:t>OR</a:t>
            </a:r>
          </a:p>
          <a:p>
            <a:pPr lvl="1"/>
            <a:r>
              <a:rPr lang="en-US" dirty="0"/>
              <a:t>OpenStax High School Physics 18.4</a:t>
            </a:r>
          </a:p>
        </p:txBody>
      </p:sp>
    </p:spTree>
    <p:extLst>
      <p:ext uri="{BB962C8B-B14F-4D97-AF65-F5344CB8AC3E}">
        <p14:creationId xmlns:p14="http://schemas.microsoft.com/office/powerpoint/2010/main" val="1338409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C49D-08B1-E7F1-595D-7FCBD8AAE0C8}"/>
              </a:ext>
            </a:extLst>
          </p:cNvPr>
          <p:cNvSpPr>
            <a:spLocks noGrp="1"/>
          </p:cNvSpPr>
          <p:nvPr>
            <p:ph type="title"/>
          </p:nvPr>
        </p:nvSpPr>
        <p:spPr/>
        <p:txBody>
          <a:bodyPr/>
          <a:lstStyle/>
          <a:p>
            <a:r>
              <a:rPr lang="en-US" dirty="0"/>
              <a:t>7-05 Potential and E-Field</a:t>
            </a:r>
          </a:p>
        </p:txBody>
      </p:sp>
      <p:sp>
        <p:nvSpPr>
          <p:cNvPr id="3" name="Text Placeholder 2">
            <a:extLst>
              <a:ext uri="{FF2B5EF4-FFF2-40B4-BE49-F238E27FC236}">
                <a16:creationId xmlns:a16="http://schemas.microsoft.com/office/drawing/2014/main" id="{BA08B043-2DEB-A959-4235-1EF3230DC80A}"/>
              </a:ext>
            </a:extLst>
          </p:cNvPr>
          <p:cNvSpPr>
            <a:spLocks noGrp="1"/>
          </p:cNvSpPr>
          <p:nvPr>
            <p:ph type="body" idx="1"/>
          </p:nvPr>
        </p:nvSpPr>
        <p:spPr/>
        <p:txBody>
          <a:bodyPr>
            <a:normAutofit fontScale="85000" lnSpcReduction="10000"/>
          </a:bodyPr>
          <a:lstStyle/>
          <a:p>
            <a:r>
              <a:rPr lang="en-US" dirty="0"/>
              <a:t>In this lesson you will…</a:t>
            </a:r>
          </a:p>
          <a:p>
            <a:pPr marL="342900" indent="-342900">
              <a:buFont typeface="Arial" panose="020B0604020202020204" pitchFamily="34" charset="0"/>
              <a:buChar char="•"/>
            </a:pPr>
            <a:r>
              <a:rPr lang="en-US" dirty="0"/>
              <a:t>Understand the relationship between E-field, electric potential energy, and electric potential.</a:t>
            </a:r>
          </a:p>
          <a:p>
            <a:pPr marL="342900" indent="-342900">
              <a:buFont typeface="Arial" panose="020B0604020202020204" pitchFamily="34" charset="0"/>
              <a:buChar char="•"/>
            </a:pPr>
            <a:r>
              <a:rPr lang="en-US" dirty="0"/>
              <a:t>Draw equipotential lines around charges.</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58756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7-01</a:t>
            </a:r>
          </a:p>
        </p:txBody>
      </p:sp>
      <p:sp>
        <p:nvSpPr>
          <p:cNvPr id="3" name="Content Placeholder 2"/>
          <p:cNvSpPr>
            <a:spLocks noGrp="1"/>
          </p:cNvSpPr>
          <p:nvPr>
            <p:ph idx="1"/>
          </p:nvPr>
        </p:nvSpPr>
        <p:spPr/>
        <p:txBody>
          <a:bodyPr/>
          <a:lstStyle/>
          <a:p>
            <a:r>
              <a:rPr lang="en-US" dirty="0"/>
              <a:t>Determine what types of materials can create and hold static electricity.</a:t>
            </a:r>
          </a:p>
        </p:txBody>
      </p:sp>
    </p:spTree>
    <p:extLst>
      <p:ext uri="{BB962C8B-B14F-4D97-AF65-F5344CB8AC3E}">
        <p14:creationId xmlns:p14="http://schemas.microsoft.com/office/powerpoint/2010/main" val="3732300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31D6-CFEE-3F40-C1A0-9611DAC2DF29}"/>
              </a:ext>
            </a:extLst>
          </p:cNvPr>
          <p:cNvSpPr>
            <a:spLocks noGrp="1"/>
          </p:cNvSpPr>
          <p:nvPr>
            <p:ph type="title"/>
          </p:nvPr>
        </p:nvSpPr>
        <p:spPr/>
        <p:txBody>
          <a:bodyPr/>
          <a:lstStyle/>
          <a:p>
            <a:r>
              <a:rPr lang="en-US" dirty="0"/>
              <a:t>7-05 Potential and E-Field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C3F513-350D-2A2B-F110-F839FB8DB3A5}"/>
                  </a:ext>
                </a:extLst>
              </p:cNvPr>
              <p:cNvSpPr>
                <a:spLocks noGrp="1"/>
              </p:cNvSpPr>
              <p:nvPr>
                <p:ph sz="half" idx="1"/>
              </p:nvPr>
            </p:nvSpPr>
            <p:spPr/>
            <p:txBody>
              <a:bodyPr/>
              <a:lstStyle/>
              <a:p>
                <a:r>
                  <a:rPr lang="en-US" dirty="0"/>
                  <a:t>Electric Potential and E-field</a:t>
                </a:r>
              </a:p>
              <a:p>
                <a:endParaRPr lang="en-US" dirty="0"/>
              </a:p>
              <a:p>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oMath>
                </a14:m>
                <a:endParaRPr lang="en-US" i="1" dirty="0"/>
              </a:p>
              <a:p>
                <a:endParaRPr lang="en-US" i="1"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i="1" dirty="0"/>
              </a:p>
              <a:p>
                <a14:m>
                  <m:oMath xmlns:m="http://schemas.openxmlformats.org/officeDocument/2006/math">
                    <m:r>
                      <m:rPr>
                        <m:sty m:val="p"/>
                      </m:rPr>
                      <a:rPr lang="en-US" i="0" dirty="0" smtClean="0">
                        <a:latin typeface="Cambria Math" panose="02040503050406030204" pitchFamily="18" charset="0"/>
                      </a:rPr>
                      <m:t>Δ</m:t>
                    </m:r>
                    <m:r>
                      <a:rPr lang="en-US" i="1" dirty="0">
                        <a:latin typeface="Cambria Math" panose="02040503050406030204" pitchFamily="18" charset="0"/>
                      </a:rPr>
                      <m:t>𝑉</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m:rPr>
                            <m:sty m:val="p"/>
                          </m:rPr>
                          <a:rPr lang="en-US" b="0" i="0" dirty="0" smtClean="0">
                            <a:latin typeface="Cambria Math" panose="02040503050406030204" pitchFamily="18" charset="0"/>
                          </a:rPr>
                          <m:t>Δ</m:t>
                        </m:r>
                        <m:r>
                          <a:rPr lang="en-US" b="0" i="1" dirty="0" smtClean="0">
                            <a:latin typeface="Cambria Math" panose="02040503050406030204" pitchFamily="18" charset="0"/>
                          </a:rPr>
                          <m:t>𝑃𝐸</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0</m:t>
                            </m:r>
                          </m:sub>
                        </m:sSub>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𝐸</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𝑓</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0</m:t>
                                </m:r>
                              </m:sub>
                            </m:sSub>
                          </m:e>
                        </m:d>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0</m:t>
                            </m:r>
                          </m:sub>
                        </m:sSub>
                      </m:den>
                    </m:f>
                  </m:oMath>
                </a14:m>
                <a:endParaRPr lang="en-US" b="0" i="1" dirty="0"/>
              </a:p>
              <a:p>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oMath>
                </a14:m>
                <a:endParaRPr lang="en-US" b="0" i="1" dirty="0"/>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den>
                    </m:f>
                  </m:oMath>
                </a14:m>
                <a:endParaRPr lang="en-US" i="1" dirty="0"/>
              </a:p>
            </p:txBody>
          </p:sp>
        </mc:Choice>
        <mc:Fallback xmlns="">
          <p:sp>
            <p:nvSpPr>
              <p:cNvPr id="3" name="Content Placeholder 2">
                <a:extLst>
                  <a:ext uri="{FF2B5EF4-FFF2-40B4-BE49-F238E27FC236}">
                    <a16:creationId xmlns:a16="http://schemas.microsoft.com/office/drawing/2014/main" id="{5AC3F513-350D-2A2B-F110-F839FB8DB3A5}"/>
                  </a:ext>
                </a:extLst>
              </p:cNvPr>
              <p:cNvSpPr>
                <a:spLocks noGrp="1" noRot="1" noChangeAspect="1" noMove="1" noResize="1" noEditPoints="1" noAdjustHandles="1" noChangeArrowheads="1" noChangeShapeType="1" noTextEdit="1"/>
              </p:cNvSpPr>
              <p:nvPr>
                <p:ph sz="half" idx="1"/>
              </p:nvPr>
            </p:nvSpPr>
            <p:spPr>
              <a:blipFill>
                <a:blip r:embed="rId2"/>
                <a:stretch>
                  <a:fillRect l="-1822" t="-200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10A8BBC-7915-7FA2-5403-F128378B977C}"/>
              </a:ext>
            </a:extLst>
          </p:cNvPr>
          <p:cNvSpPr>
            <a:spLocks noGrp="1"/>
          </p:cNvSpPr>
          <p:nvPr>
            <p:ph sz="half" idx="2"/>
          </p:nvPr>
        </p:nvSpPr>
        <p:spPr/>
        <p:txBody>
          <a:bodyPr/>
          <a:lstStyle/>
          <a:p>
            <a:r>
              <a:rPr lang="en-US" dirty="0"/>
              <a:t>E-field units</a:t>
            </a:r>
          </a:p>
          <a:p>
            <a:pPr lvl="1"/>
            <a:r>
              <a:rPr lang="en-US" dirty="0"/>
              <a:t>N/C</a:t>
            </a:r>
          </a:p>
          <a:p>
            <a:pPr lvl="1"/>
            <a:r>
              <a:rPr lang="en-US" dirty="0"/>
              <a:t>V/m</a:t>
            </a:r>
          </a:p>
          <a:p>
            <a:pPr lvl="1"/>
            <a:endParaRPr lang="en-US" dirty="0"/>
          </a:p>
          <a:p>
            <a:r>
              <a:rPr lang="en-US" dirty="0"/>
              <a:t>It is easy to measure Δ</a:t>
            </a:r>
            <a:r>
              <a:rPr lang="en-US" i="1" dirty="0"/>
              <a:t>V</a:t>
            </a:r>
          </a:p>
          <a:p>
            <a:pPr lvl="1"/>
            <a:r>
              <a:rPr lang="en-US" dirty="0"/>
              <a:t>To find E-field, divide Δ</a:t>
            </a:r>
            <a:r>
              <a:rPr lang="en-US" i="1" dirty="0"/>
              <a:t>V</a:t>
            </a:r>
            <a:r>
              <a:rPr lang="en-US" dirty="0"/>
              <a:t> and the distance between two points</a:t>
            </a:r>
          </a:p>
        </p:txBody>
      </p:sp>
    </p:spTree>
    <p:extLst>
      <p:ext uri="{BB962C8B-B14F-4D97-AF65-F5344CB8AC3E}">
        <p14:creationId xmlns:p14="http://schemas.microsoft.com/office/powerpoint/2010/main" val="34621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54EE-1E05-2C5D-C8F4-605D53654FBA}"/>
              </a:ext>
            </a:extLst>
          </p:cNvPr>
          <p:cNvSpPr>
            <a:spLocks noGrp="1"/>
          </p:cNvSpPr>
          <p:nvPr>
            <p:ph type="title"/>
          </p:nvPr>
        </p:nvSpPr>
        <p:spPr/>
        <p:txBody>
          <a:bodyPr/>
          <a:lstStyle/>
          <a:p>
            <a:r>
              <a:rPr lang="en-US" dirty="0"/>
              <a:t>7-05 Potential and E-Field</a:t>
            </a:r>
          </a:p>
        </p:txBody>
      </p:sp>
      <p:sp>
        <p:nvSpPr>
          <p:cNvPr id="3" name="Content Placeholder 2">
            <a:extLst>
              <a:ext uri="{FF2B5EF4-FFF2-40B4-BE49-F238E27FC236}">
                <a16:creationId xmlns:a16="http://schemas.microsoft.com/office/drawing/2014/main" id="{D205CC05-808F-A233-2CC0-F46B2A45D3F6}"/>
              </a:ext>
            </a:extLst>
          </p:cNvPr>
          <p:cNvSpPr>
            <a:spLocks noGrp="1"/>
          </p:cNvSpPr>
          <p:nvPr>
            <p:ph idx="1"/>
          </p:nvPr>
        </p:nvSpPr>
        <p:spPr/>
        <p:txBody>
          <a:bodyPr/>
          <a:lstStyle/>
          <a:p>
            <a:r>
              <a:rPr lang="en-US" dirty="0"/>
              <a:t>What is the voltage difference between the positions, </a:t>
            </a:r>
            <a:r>
              <a:rPr lang="en-US" i="1" dirty="0"/>
              <a:t>x</a:t>
            </a:r>
            <a:r>
              <a:rPr lang="en-US" dirty="0"/>
              <a:t> = 11 m and </a:t>
            </a:r>
            <a:r>
              <a:rPr lang="en-US" i="1" dirty="0"/>
              <a:t>x</a:t>
            </a:r>
            <a:r>
              <a:rPr lang="en-US" dirty="0"/>
              <a:t> = 5.0 m in an electric field of 2.0 N/C?</a:t>
            </a:r>
          </a:p>
        </p:txBody>
      </p:sp>
    </p:spTree>
    <p:extLst>
      <p:ext uri="{BB962C8B-B14F-4D97-AF65-F5344CB8AC3E}">
        <p14:creationId xmlns:p14="http://schemas.microsoft.com/office/powerpoint/2010/main" val="1804003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B3EC-6872-3A22-9055-6291E8528022}"/>
              </a:ext>
            </a:extLst>
          </p:cNvPr>
          <p:cNvSpPr>
            <a:spLocks noGrp="1"/>
          </p:cNvSpPr>
          <p:nvPr>
            <p:ph type="title"/>
          </p:nvPr>
        </p:nvSpPr>
        <p:spPr/>
        <p:txBody>
          <a:bodyPr/>
          <a:lstStyle/>
          <a:p>
            <a:r>
              <a:rPr lang="en-US" dirty="0"/>
              <a:t>7-05 Potential and E-Field</a:t>
            </a:r>
          </a:p>
        </p:txBody>
      </p:sp>
      <p:sp>
        <p:nvSpPr>
          <p:cNvPr id="3" name="Content Placeholder 2">
            <a:extLst>
              <a:ext uri="{FF2B5EF4-FFF2-40B4-BE49-F238E27FC236}">
                <a16:creationId xmlns:a16="http://schemas.microsoft.com/office/drawing/2014/main" id="{31A2410F-9B8A-C9B5-5A2D-911CA5B301C3}"/>
              </a:ext>
            </a:extLst>
          </p:cNvPr>
          <p:cNvSpPr>
            <a:spLocks noGrp="1"/>
          </p:cNvSpPr>
          <p:nvPr>
            <p:ph sz="half" idx="1"/>
          </p:nvPr>
        </p:nvSpPr>
        <p:spPr/>
        <p:txBody>
          <a:bodyPr>
            <a:normAutofit fontScale="92500"/>
          </a:bodyPr>
          <a:lstStyle/>
          <a:p>
            <a:pPr algn="l"/>
            <a:r>
              <a:rPr lang="en-US" dirty="0"/>
              <a:t>X-ray tubes that generate X-rays contain an electron source separated by about 10 cm from a metallic target. The electrons are accelerated from the source to the target by a uniform electric field with a magnitude of about 100 </a:t>
            </a:r>
            <a:r>
              <a:rPr lang="en-US" dirty="0" err="1"/>
              <a:t>kN</a:t>
            </a:r>
            <a:r>
              <a:rPr lang="en-US" dirty="0"/>
              <a:t>/C. When the electrons hit the target, X-rays are produced. (a) What is the potential difference between the electron source and the metallic target? (b) What is the kinetic energy of the electrons when they reach the target, assuming that the electrons start at rest?</a:t>
            </a:r>
          </a:p>
        </p:txBody>
      </p:sp>
      <p:pic>
        <p:nvPicPr>
          <p:cNvPr id="9" name="Google Shape;237;p35" descr="This diagram shows a vertically oriented ellipse labeled “Electron source” on the left, and a trapezoid labeled “Target” on the right. Between them, in the middle section of the diagram, there are four tiny spheres labeled “Electrons”, each of which has a short, rightward pointing arrow attached to it. Five long, horizontal arrows point from the trapezoid to the ellipse, and a label between them says “Electric field”. Near the middle of the left edge of the trapezoid is a yellow circle from which emerge three long, orange, wavy lines, as well as a number of short yellow and red lines. The long wavy lines are labeled “X-rays”.">
            <a:extLst>
              <a:ext uri="{FF2B5EF4-FFF2-40B4-BE49-F238E27FC236}">
                <a16:creationId xmlns:a16="http://schemas.microsoft.com/office/drawing/2014/main" id="{8E4B572C-6DF5-066E-72F9-5B577895D922}"/>
              </a:ext>
            </a:extLst>
          </p:cNvPr>
          <p:cNvPicPr preferRelativeResize="0">
            <a:picLocks noGrp="1"/>
          </p:cNvPicPr>
          <p:nvPr>
            <p:ph sz="half" idx="2"/>
          </p:nvPr>
        </p:nvPicPr>
        <p:blipFill rotWithShape="1">
          <a:blip r:embed="rId3">
            <a:alphaModFix/>
          </a:blip>
          <a:srcRect l="-2475" r="-1498"/>
          <a:stretch/>
        </p:blipFill>
        <p:spPr>
          <a:xfrm>
            <a:off x="7010399" y="971550"/>
            <a:ext cx="4684295" cy="2457450"/>
          </a:xfrm>
          <a:prstGeom prst="rect">
            <a:avLst/>
          </a:prstGeom>
          <a:noFill/>
          <a:ln>
            <a:noFill/>
          </a:ln>
        </p:spPr>
      </p:pic>
    </p:spTree>
    <p:extLst>
      <p:ext uri="{BB962C8B-B14F-4D97-AF65-F5344CB8AC3E}">
        <p14:creationId xmlns:p14="http://schemas.microsoft.com/office/powerpoint/2010/main" val="103733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7-05 Potential and E-Field</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r>
                  <a:rPr lang="en-US" dirty="0"/>
                  <a:t>Equipotential Lines</a:t>
                </a:r>
              </a:p>
              <a:p>
                <a:pPr lvl="1"/>
                <a:r>
                  <a:rPr lang="en-US" dirty="0"/>
                  <a:t>Lines where the electric potential is the same</a:t>
                </a:r>
              </a:p>
              <a:p>
                <a:pPr lvl="1"/>
                <a:r>
                  <a:rPr lang="en-US" dirty="0"/>
                  <a:t>Perpendicular to E-field</a:t>
                </a:r>
              </a:p>
              <a:p>
                <a:pPr lvl="1"/>
                <a:r>
                  <a:rPr lang="en-US" dirty="0"/>
                  <a:t>No work is required to move charge along equipotential line since </a:t>
                </a:r>
                <a14:m>
                  <m:oMath xmlns:m="http://schemas.openxmlformats.org/officeDocument/2006/math">
                    <m:r>
                      <a:rPr lang="en-US" b="0" i="1" smtClean="0">
                        <a:latin typeface="Cambria Math"/>
                      </a:rPr>
                      <m:t>𝑞</m:t>
                    </m:r>
                    <m:r>
                      <m:rPr>
                        <m:sty m:val="p"/>
                      </m:rPr>
                      <a:rPr lang="en-US" b="0" i="0" smtClean="0">
                        <a:latin typeface="Cambria Math"/>
                      </a:rPr>
                      <m:t>Δ</m:t>
                    </m:r>
                    <m:r>
                      <a:rPr lang="en-US" b="0" i="1" smtClean="0">
                        <a:latin typeface="Cambria Math"/>
                      </a:rPr>
                      <m:t>𝑉</m:t>
                    </m:r>
                    <m:r>
                      <a:rPr lang="en-US" b="0" i="1" smtClean="0">
                        <a:latin typeface="Cambria Math"/>
                      </a:rPr>
                      <m:t>=0</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1762" t="-1294"/>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44771"/>
          <a:stretch/>
        </p:blipFill>
        <p:spPr bwMode="auto">
          <a:xfrm>
            <a:off x="5953256" y="1643971"/>
            <a:ext cx="6238744" cy="461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9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7-05 Potential and E-Field</a:t>
            </a: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148841"/>
            <a:ext cx="5988584" cy="343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97600" y="2072046"/>
            <a:ext cx="5994400" cy="3582591"/>
          </a:xfrm>
        </p:spPr>
      </p:pic>
    </p:spTree>
    <p:extLst>
      <p:ext uri="{BB962C8B-B14F-4D97-AF65-F5344CB8AC3E}">
        <p14:creationId xmlns:p14="http://schemas.microsoft.com/office/powerpoint/2010/main" val="1472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7-05 Practice Work</a:t>
            </a:r>
          </a:p>
        </p:txBody>
      </p:sp>
      <p:sp>
        <p:nvSpPr>
          <p:cNvPr id="3" name="Content Placeholder 2"/>
          <p:cNvSpPr>
            <a:spLocks noGrp="1"/>
          </p:cNvSpPr>
          <p:nvPr>
            <p:ph sz="half" idx="1"/>
          </p:nvPr>
        </p:nvSpPr>
        <p:spPr/>
        <p:txBody>
          <a:bodyPr>
            <a:normAutofit/>
          </a:bodyPr>
          <a:lstStyle/>
          <a:p>
            <a:r>
              <a:rPr lang="en-US" dirty="0"/>
              <a:t>Sketch the equipotential lines in the vicinity of two opposite charges, where the negative charge is three times as great in magnitude as the positive.</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72782" y="2057400"/>
            <a:ext cx="6216601"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839" y="1874520"/>
            <a:ext cx="622916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7-05 Potential and E-Field</a:t>
            </a:r>
          </a:p>
        </p:txBody>
      </p:sp>
      <p:sp>
        <p:nvSpPr>
          <p:cNvPr id="3" name="Content Placeholder 2"/>
          <p:cNvSpPr>
            <a:spLocks noGrp="1"/>
          </p:cNvSpPr>
          <p:nvPr>
            <p:ph sz="half" idx="1"/>
          </p:nvPr>
        </p:nvSpPr>
        <p:spPr/>
        <p:txBody>
          <a:bodyPr>
            <a:normAutofit/>
          </a:bodyPr>
          <a:lstStyle/>
          <a:p>
            <a:r>
              <a:rPr lang="en-US" dirty="0"/>
              <a:t>Let me charge you with this point: You can reach your potential.</a:t>
            </a:r>
          </a:p>
          <a:p>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68018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Autofit/>
          </a:bodyPr>
          <a:lstStyle/>
          <a:p>
            <a:pPr>
              <a:defRPr/>
            </a:pPr>
            <a:r>
              <a:rPr lang="en-US" dirty="0"/>
              <a:t>7-01 Electric Charge</a:t>
            </a:r>
            <a:endParaRPr lang="en-US" sz="4267" dirty="0"/>
          </a:p>
        </p:txBody>
      </p:sp>
      <mc:AlternateContent xmlns:mc="http://schemas.openxmlformats.org/markup-compatibility/2006" xmlns:a14="http://schemas.microsoft.com/office/drawing/2010/main">
        <mc:Choice Requires="a14">
          <p:sp>
            <p:nvSpPr>
              <p:cNvPr id="82947" name="Rectangle 3"/>
              <p:cNvSpPr>
                <a:spLocks noGrp="1" noChangeArrowheads="1"/>
              </p:cNvSpPr>
              <p:nvPr>
                <p:ph idx="1"/>
              </p:nvPr>
            </p:nvSpPr>
            <p:spPr/>
            <p:txBody>
              <a:bodyPr/>
              <a:lstStyle/>
              <a:p>
                <a:pPr eaLnBrk="1" hangingPunct="1">
                  <a:defRPr/>
                </a:pPr>
                <a:r>
                  <a:rPr lang="en-US" dirty="0"/>
                  <a:t>How many electrons does it take to make a charge of </a:t>
                </a:r>
                <a:br>
                  <a:rPr lang="en-US" dirty="0"/>
                </a:br>
                <a14:m>
                  <m:oMath xmlns:m="http://schemas.openxmlformats.org/officeDocument/2006/math">
                    <m:r>
                      <a:rPr lang="en-US" i="1" dirty="0" smtClean="0">
                        <a:latin typeface="Cambria Math"/>
                      </a:rPr>
                      <m:t>−4</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r>
                      <a:rPr lang="en-US" b="0" i="1" dirty="0" smtClean="0">
                        <a:latin typeface="Cambria Math"/>
                      </a:rPr>
                      <m:t> </m:t>
                    </m:r>
                    <m:r>
                      <a:rPr lang="en-US" i="1" dirty="0" smtClean="0">
                        <a:latin typeface="Cambria Math"/>
                      </a:rPr>
                      <m:t>𝐶</m:t>
                    </m:r>
                  </m:oMath>
                </a14:m>
                <a:r>
                  <a:rPr lang="en-US" dirty="0"/>
                  <a:t>?  What is their mass (m</a:t>
                </a:r>
                <a:r>
                  <a:rPr lang="en-US" baseline="-25000" dirty="0"/>
                  <a:t>e</a:t>
                </a:r>
                <a:r>
                  <a:rPr lang="en-US" dirty="0"/>
                  <a:t> = </a:t>
                </a:r>
                <a14:m>
                  <m:oMath xmlns:m="http://schemas.openxmlformats.org/officeDocument/2006/math">
                    <m:r>
                      <a:rPr lang="en-US" i="1" dirty="0" smtClean="0">
                        <a:latin typeface="Cambria Math"/>
                      </a:rPr>
                      <m:t>9.11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−31</m:t>
                        </m:r>
                      </m:sup>
                    </m:sSup>
                    <m:r>
                      <a:rPr lang="en-US" b="0" i="1" dirty="0" smtClean="0">
                        <a:latin typeface="Cambria Math"/>
                      </a:rPr>
                      <m:t> </m:t>
                    </m:r>
                    <m:r>
                      <a:rPr lang="en-US" i="1" dirty="0" smtClean="0">
                        <a:latin typeface="Cambria Math"/>
                      </a:rPr>
                      <m:t>𝑘𝑔</m:t>
                    </m:r>
                  </m:oMath>
                </a14:m>
                <a:r>
                  <a:rPr lang="en-US" dirty="0"/>
                  <a:t>)?</a:t>
                </a:r>
              </a:p>
              <a:p>
                <a:pPr eaLnBrk="1" hangingPunct="1">
                  <a:defRPr/>
                </a:pPr>
                <a:endParaRPr lang="en-US" dirty="0"/>
              </a:p>
              <a:p>
                <a:pPr eaLnBrk="1" hangingPunct="1">
                  <a:defRPr/>
                </a:pPr>
                <a:r>
                  <a:rPr lang="en-US" dirty="0"/>
                  <a:t>N = </a:t>
                </a:r>
                <a14:m>
                  <m:oMath xmlns:m="http://schemas.openxmlformats.org/officeDocument/2006/math">
                    <m:r>
                      <a:rPr lang="en-US" i="1" dirty="0" smtClean="0">
                        <a:latin typeface="Cambria Math"/>
                      </a:rPr>
                      <m:t>2.5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13</m:t>
                        </m:r>
                      </m:sup>
                    </m:sSup>
                    <m:r>
                      <a:rPr lang="en-US" i="1" dirty="0" smtClean="0">
                        <a:latin typeface="Cambria Math"/>
                      </a:rPr>
                      <m:t> </m:t>
                    </m:r>
                  </m:oMath>
                </a14:m>
                <a:r>
                  <a:rPr lang="en-US" dirty="0"/>
                  <a:t>electrons (a lot)</a:t>
                </a:r>
              </a:p>
              <a:p>
                <a:pPr eaLnBrk="1" hangingPunct="1">
                  <a:defRPr/>
                </a:pPr>
                <a:r>
                  <a:rPr lang="en-US" dirty="0">
                    <a:sym typeface="Wingdings" pitchFamily="2" charset="2"/>
                  </a:rPr>
                  <a:t>m = </a:t>
                </a:r>
                <a14:m>
                  <m:oMath xmlns:m="http://schemas.openxmlformats.org/officeDocument/2006/math">
                    <m:r>
                      <a:rPr lang="en-US" i="1" dirty="0" smtClean="0">
                        <a:latin typeface="Cambria Math"/>
                        <a:sym typeface="Wingdings" pitchFamily="2" charset="2"/>
                      </a:rPr>
                      <m:t>2.28</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−17</m:t>
                        </m:r>
                      </m:sup>
                    </m:sSup>
                    <m:r>
                      <a:rPr lang="en-US" i="1" dirty="0" smtClean="0">
                        <a:latin typeface="Cambria Math"/>
                        <a:sym typeface="Wingdings" pitchFamily="2" charset="2"/>
                      </a:rPr>
                      <m:t> </m:t>
                    </m:r>
                  </m:oMath>
                </a14:m>
                <a:r>
                  <a:rPr lang="en-US" dirty="0">
                    <a:sym typeface="Wingdings" pitchFamily="2" charset="2"/>
                  </a:rPr>
                  <a:t>kg (very small)</a:t>
                </a:r>
              </a:p>
            </p:txBody>
          </p:sp>
        </mc:Choice>
        <mc:Fallback xmlns="">
          <p:sp>
            <p:nvSpPr>
              <p:cNvPr id="82947" name="Rectangle 3"/>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n-US" dirty="0"/>
              <a:t>7-01 Electric Charge</a:t>
            </a:r>
            <a:endParaRPr lang="en-US" sz="5333" dirty="0"/>
          </a:p>
        </p:txBody>
      </p:sp>
      <p:sp>
        <p:nvSpPr>
          <p:cNvPr id="66563" name="Rectangle 3"/>
          <p:cNvSpPr>
            <a:spLocks noGrp="1" noChangeArrowheads="1"/>
          </p:cNvSpPr>
          <p:nvPr>
            <p:ph idx="1"/>
          </p:nvPr>
        </p:nvSpPr>
        <p:spPr/>
        <p:txBody>
          <a:bodyPr>
            <a:normAutofit/>
          </a:bodyPr>
          <a:lstStyle/>
          <a:p>
            <a:pPr eaLnBrk="1" hangingPunct="1">
              <a:lnSpc>
                <a:spcPct val="90000"/>
              </a:lnSpc>
              <a:defRPr/>
            </a:pPr>
            <a:r>
              <a:rPr lang="en-US" dirty="0"/>
              <a:t>Law of Conservation of Charge</a:t>
            </a:r>
          </a:p>
          <a:p>
            <a:pPr lvl="1" eaLnBrk="1" hangingPunct="1">
              <a:lnSpc>
                <a:spcPct val="90000"/>
              </a:lnSpc>
              <a:defRPr/>
            </a:pPr>
            <a:r>
              <a:rPr lang="en-US" dirty="0"/>
              <a:t>During any process, the net electrical charge of a closed system remains constant</a:t>
            </a:r>
          </a:p>
          <a:p>
            <a:pPr eaLnBrk="1" hangingPunct="1">
              <a:lnSpc>
                <a:spcPct val="90000"/>
              </a:lnSpc>
              <a:defRPr/>
            </a:pPr>
            <a:endParaRPr lang="en-US" dirty="0"/>
          </a:p>
          <a:p>
            <a:pPr eaLnBrk="1" hangingPunct="1">
              <a:lnSpc>
                <a:spcPct val="90000"/>
              </a:lnSpc>
              <a:defRPr/>
            </a:pPr>
            <a:r>
              <a:rPr lang="en-US" dirty="0"/>
              <a:t>Like charges repel</a:t>
            </a:r>
          </a:p>
          <a:p>
            <a:pPr eaLnBrk="1" hangingPunct="1">
              <a:lnSpc>
                <a:spcPct val="90000"/>
              </a:lnSpc>
              <a:defRPr/>
            </a:pPr>
            <a:endParaRPr lang="en-US" dirty="0"/>
          </a:p>
          <a:p>
            <a:pPr eaLnBrk="1" hangingPunct="1">
              <a:lnSpc>
                <a:spcPct val="90000"/>
              </a:lnSpc>
              <a:defRPr/>
            </a:pPr>
            <a:r>
              <a:rPr lang="en-US" dirty="0"/>
              <a:t>Unlike charges attract</a:t>
            </a:r>
          </a:p>
          <a:p>
            <a:pPr lvl="1" eaLnBrk="1" hangingPunct="1">
              <a:lnSpc>
                <a:spcPct val="90000"/>
              </a:lnSpc>
              <a:defRPr/>
            </a:pPr>
            <a:r>
              <a:rPr lang="en-US" dirty="0"/>
              <a:t>The attraction and repulsion are forces and can be used with Newton’s Laws and other dynamics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a:defRPr/>
            </a:pPr>
            <a:r>
              <a:rPr lang="en-US" dirty="0"/>
              <a:t>7-01 Electric Charge</a:t>
            </a:r>
          </a:p>
        </p:txBody>
      </p:sp>
      <p:pic>
        <p:nvPicPr>
          <p:cNvPr id="8195" name="Picture 4" descr="F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1638" y="1510997"/>
            <a:ext cx="5436524" cy="4796444"/>
          </a:xfr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sz="half" idx="2"/>
          </p:nvPr>
        </p:nvSpPr>
        <p:spPr/>
        <p:txBody>
          <a:bodyPr>
            <a:normAutofit/>
          </a:bodyPr>
          <a:lstStyle/>
          <a:p>
            <a:r>
              <a:rPr lang="en-US" sz="3733" dirty="0"/>
              <a:t>Electric Ink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Autofit/>
          </a:bodyPr>
          <a:lstStyle/>
          <a:p>
            <a:pPr>
              <a:defRPr/>
            </a:pPr>
            <a:r>
              <a:rPr lang="en-US" dirty="0"/>
              <a:t>7-01 Electric Charge</a:t>
            </a:r>
            <a:endParaRPr lang="en-US" sz="4267" dirty="0"/>
          </a:p>
        </p:txBody>
      </p:sp>
      <p:sp>
        <p:nvSpPr>
          <p:cNvPr id="72707" name="Rectangle 3"/>
          <p:cNvSpPr>
            <a:spLocks noGrp="1" noChangeArrowheads="1"/>
          </p:cNvSpPr>
          <p:nvPr>
            <p:ph sz="half" idx="1"/>
          </p:nvPr>
        </p:nvSpPr>
        <p:spPr/>
        <p:txBody>
          <a:bodyPr>
            <a:normAutofit/>
          </a:bodyPr>
          <a:lstStyle/>
          <a:p>
            <a:pPr eaLnBrk="1" hangingPunct="1">
              <a:lnSpc>
                <a:spcPct val="90000"/>
              </a:lnSpc>
              <a:defRPr/>
            </a:pPr>
            <a:r>
              <a:rPr lang="en-US" dirty="0"/>
              <a:t>Electricity can flow through objects</a:t>
            </a:r>
          </a:p>
          <a:p>
            <a:pPr eaLnBrk="1" hangingPunct="1">
              <a:lnSpc>
                <a:spcPct val="90000"/>
              </a:lnSpc>
              <a:defRPr/>
            </a:pPr>
            <a:endParaRPr lang="en-US" dirty="0"/>
          </a:p>
          <a:p>
            <a:pPr eaLnBrk="1" hangingPunct="1">
              <a:lnSpc>
                <a:spcPct val="90000"/>
              </a:lnSpc>
              <a:defRPr/>
            </a:pPr>
            <a:r>
              <a:rPr lang="en-US" dirty="0"/>
              <a:t>Conductors let electrons flow easily</a:t>
            </a:r>
          </a:p>
          <a:p>
            <a:pPr lvl="1" eaLnBrk="1" hangingPunct="1">
              <a:lnSpc>
                <a:spcPct val="90000"/>
              </a:lnSpc>
              <a:defRPr/>
            </a:pPr>
            <a:r>
              <a:rPr lang="en-US" dirty="0"/>
              <a:t>Most heat conductors are also electrical conductors</a:t>
            </a:r>
          </a:p>
          <a:p>
            <a:pPr lvl="1" eaLnBrk="1" hangingPunct="1">
              <a:lnSpc>
                <a:spcPct val="90000"/>
              </a:lnSpc>
              <a:defRPr/>
            </a:pPr>
            <a:r>
              <a:rPr lang="en-US" dirty="0"/>
              <a:t>Metals</a:t>
            </a:r>
          </a:p>
          <a:p>
            <a:pPr lvl="1" eaLnBrk="1" hangingPunct="1">
              <a:lnSpc>
                <a:spcPct val="90000"/>
              </a:lnSpc>
              <a:defRPr/>
            </a:pPr>
            <a:endParaRPr lang="en-US" dirty="0"/>
          </a:p>
          <a:p>
            <a:pPr eaLnBrk="1" hangingPunct="1">
              <a:lnSpc>
                <a:spcPct val="90000"/>
              </a:lnSpc>
              <a:defRPr/>
            </a:pPr>
            <a:r>
              <a:rPr lang="en-US" dirty="0"/>
              <a:t>Insulators are very poor conductors</a:t>
            </a:r>
          </a:p>
          <a:p>
            <a:pPr lvl="1" eaLnBrk="1" hangingPunct="1">
              <a:lnSpc>
                <a:spcPct val="90000"/>
              </a:lnSpc>
              <a:defRPr/>
            </a:pPr>
            <a:r>
              <a:rPr lang="en-US" dirty="0"/>
              <a:t>Rubber</a:t>
            </a:r>
          </a:p>
          <a:p>
            <a:pPr lvl="1" eaLnBrk="1" hangingPunct="1">
              <a:lnSpc>
                <a:spcPct val="90000"/>
              </a:lnSpc>
              <a:defRPr/>
            </a:pPr>
            <a:r>
              <a:rPr lang="en-US" dirty="0"/>
              <a:t>Plastic</a:t>
            </a:r>
          </a:p>
          <a:p>
            <a:pPr lvl="1" eaLnBrk="1" hangingPunct="1">
              <a:lnSpc>
                <a:spcPct val="90000"/>
              </a:lnSpc>
              <a:defRPr/>
            </a:pPr>
            <a:r>
              <a:rPr lang="en-US" dirty="0"/>
              <a:t>Wood</a:t>
            </a:r>
          </a:p>
          <a:p>
            <a:pPr lvl="1" eaLnBrk="1" hangingPunct="1">
              <a:lnSpc>
                <a:spcPct val="90000"/>
              </a:lnSpc>
              <a:defRPr/>
            </a:pPr>
            <a:endParaRPr lang="en-US" dirty="0"/>
          </a:p>
        </p:txBody>
      </p:sp>
      <p:pic>
        <p:nvPicPr>
          <p:cNvPr id="6" name="Content Placeholder 5" descr="A diagram of a atom&#10;&#10;Description automatically generated with medium confidence">
            <a:extLst>
              <a:ext uri="{FF2B5EF4-FFF2-40B4-BE49-F238E27FC236}">
                <a16:creationId xmlns:a16="http://schemas.microsoft.com/office/drawing/2014/main" id="{2EAB1CB5-D481-D497-102F-0D151E0EC3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5435" y="2035130"/>
            <a:ext cx="6296565" cy="392050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Lightning">
      <a:majorFont>
        <a:latin typeface="Aarcover"/>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3119</TotalTime>
  <Words>3092</Words>
  <Application>Microsoft Office PowerPoint</Application>
  <PresentationFormat>Widescreen</PresentationFormat>
  <Paragraphs>454</Paragraphs>
  <Slides>56</Slides>
  <Notes>46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Comic Sans MS</vt:lpstr>
      <vt:lpstr>Arial Black</vt:lpstr>
      <vt:lpstr>Arial</vt:lpstr>
      <vt:lpstr>Aarcover</vt:lpstr>
      <vt:lpstr>Calibri</vt:lpstr>
      <vt:lpstr>Cambria</vt:lpstr>
      <vt:lpstr>Cambria Math</vt:lpstr>
      <vt:lpstr>Wingdings</vt:lpstr>
      <vt:lpstr>Symbol</vt:lpstr>
      <vt:lpstr>Office Theme</vt:lpstr>
      <vt:lpstr>Static Electricity</vt:lpstr>
      <vt:lpstr>Credits</vt:lpstr>
      <vt:lpstr>7-01 Electric Charge</vt:lpstr>
      <vt:lpstr>7-01 Electric Charge</vt:lpstr>
      <vt:lpstr>Lab 7-01</vt:lpstr>
      <vt:lpstr>7-01 Electric Charge</vt:lpstr>
      <vt:lpstr>7-01 Electric Charge</vt:lpstr>
      <vt:lpstr>7-01 Electric Charge</vt:lpstr>
      <vt:lpstr>7-01 Electric Charge</vt:lpstr>
      <vt:lpstr>7-01 Electric Charge</vt:lpstr>
      <vt:lpstr>7-01 Electric Charge</vt:lpstr>
      <vt:lpstr>7-01 Electric Charge</vt:lpstr>
      <vt:lpstr>7-01 Electric Charge</vt:lpstr>
      <vt:lpstr>07-01 Practice work</vt:lpstr>
      <vt:lpstr>7-02 Coulomb’s Law</vt:lpstr>
      <vt:lpstr>7-02 Coulomb’s Law</vt:lpstr>
      <vt:lpstr>7-02 Lab</vt:lpstr>
      <vt:lpstr>7-02 Coulomb’s Law</vt:lpstr>
      <vt:lpstr>7-02 Coulomb’s Law</vt:lpstr>
      <vt:lpstr>7-02 Coulomb’s Law</vt:lpstr>
      <vt:lpstr>7-02 Coulomb’s Law</vt:lpstr>
      <vt:lpstr>7-02 Coulomb’s Law</vt:lpstr>
      <vt:lpstr>7-02 Coulomb’s Law</vt:lpstr>
      <vt:lpstr>7-02 Practice Work</vt:lpstr>
      <vt:lpstr>7-03 Electric Field</vt:lpstr>
      <vt:lpstr>7-03 Electric Field</vt:lpstr>
      <vt:lpstr>7-03 Electric Field</vt:lpstr>
      <vt:lpstr>7-03 Electric Field</vt:lpstr>
      <vt:lpstr>7-03 Electric Field</vt:lpstr>
      <vt:lpstr>7-03 Electric Field</vt:lpstr>
      <vt:lpstr>7-03 Electric Field</vt:lpstr>
      <vt:lpstr>PowerPoint Presentation</vt:lpstr>
      <vt:lpstr>7-03 Electric Field</vt:lpstr>
      <vt:lpstr>7-03 Electric Field</vt:lpstr>
      <vt:lpstr>7-03 Electric Field</vt:lpstr>
      <vt:lpstr>7-03 Electric Field</vt:lpstr>
      <vt:lpstr>07-03 Lab</vt:lpstr>
      <vt:lpstr>7-03 Practice Work</vt:lpstr>
      <vt:lpstr>7-04 Electric Potential</vt:lpstr>
      <vt:lpstr>7-04 Electric Potential</vt:lpstr>
      <vt:lpstr>7-04 Electric Potential</vt:lpstr>
      <vt:lpstr>7-04 Electric Potential</vt:lpstr>
      <vt:lpstr>7-04 Electric Potential</vt:lpstr>
      <vt:lpstr>7-04 Electric Potential</vt:lpstr>
      <vt:lpstr>7-04 Electric Potential</vt:lpstr>
      <vt:lpstr>7-04 Electric Potential</vt:lpstr>
      <vt:lpstr>7-04 Electric Potential</vt:lpstr>
      <vt:lpstr>7-04 Practice Work</vt:lpstr>
      <vt:lpstr>7-05 Potential and E-Field</vt:lpstr>
      <vt:lpstr>7-05 Potential and E-Field</vt:lpstr>
      <vt:lpstr>7-05 Potential and E-Field</vt:lpstr>
      <vt:lpstr>7-05 Potential and E-Field</vt:lpstr>
      <vt:lpstr>7-05 Potential and E-Field</vt:lpstr>
      <vt:lpstr>7-05 Potential and E-Field</vt:lpstr>
      <vt:lpstr>7-05 Practice Work</vt:lpstr>
      <vt:lpstr>7-05 Potential and E-Field</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41</cp:revision>
  <dcterms:created xsi:type="dcterms:W3CDTF">2024-02-15T19:11:39Z</dcterms:created>
  <dcterms:modified xsi:type="dcterms:W3CDTF">2025-02-11T15:24:09Z</dcterms:modified>
</cp:coreProperties>
</file>